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198"/>
  </p:notesMasterIdLst>
  <p:sldIdLst>
    <p:sldId id="256" r:id="rId2"/>
    <p:sldId id="257" r:id="rId3"/>
    <p:sldId id="258" r:id="rId4"/>
    <p:sldId id="259" r:id="rId5"/>
    <p:sldId id="484" r:id="rId6"/>
    <p:sldId id="485"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9" r:id="rId21"/>
    <p:sldId id="280" r:id="rId22"/>
    <p:sldId id="281" r:id="rId23"/>
    <p:sldId id="282" r:id="rId24"/>
    <p:sldId id="283" r:id="rId25"/>
    <p:sldId id="456"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6" r:id="rId48"/>
    <p:sldId id="307" r:id="rId49"/>
    <p:sldId id="309" r:id="rId50"/>
    <p:sldId id="471" r:id="rId51"/>
    <p:sldId id="311" r:id="rId52"/>
    <p:sldId id="472" r:id="rId53"/>
    <p:sldId id="462" r:id="rId54"/>
    <p:sldId id="463" r:id="rId55"/>
    <p:sldId id="314" r:id="rId56"/>
    <p:sldId id="461" r:id="rId57"/>
    <p:sldId id="473" r:id="rId58"/>
    <p:sldId id="318" r:id="rId59"/>
    <p:sldId id="319" r:id="rId60"/>
    <p:sldId id="486"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474" r:id="rId79"/>
    <p:sldId id="338" r:id="rId80"/>
    <p:sldId id="475" r:id="rId81"/>
    <p:sldId id="340" r:id="rId82"/>
    <p:sldId id="341" r:id="rId83"/>
    <p:sldId id="342" r:id="rId84"/>
    <p:sldId id="343" r:id="rId85"/>
    <p:sldId id="433" r:id="rId86"/>
    <p:sldId id="345" r:id="rId87"/>
    <p:sldId id="346" r:id="rId88"/>
    <p:sldId id="347" r:id="rId89"/>
    <p:sldId id="348" r:id="rId90"/>
    <p:sldId id="483" r:id="rId91"/>
    <p:sldId id="349" r:id="rId92"/>
    <p:sldId id="350" r:id="rId93"/>
    <p:sldId id="434" r:id="rId94"/>
    <p:sldId id="352" r:id="rId95"/>
    <p:sldId id="353" r:id="rId96"/>
    <p:sldId id="354" r:id="rId97"/>
    <p:sldId id="466" r:id="rId98"/>
    <p:sldId id="355" r:id="rId99"/>
    <p:sldId id="467" r:id="rId100"/>
    <p:sldId id="356" r:id="rId101"/>
    <p:sldId id="468" r:id="rId102"/>
    <p:sldId id="357" r:id="rId103"/>
    <p:sldId id="358" r:id="rId104"/>
    <p:sldId id="360" r:id="rId105"/>
    <p:sldId id="361" r:id="rId106"/>
    <p:sldId id="470" r:id="rId107"/>
    <p:sldId id="359" r:id="rId108"/>
    <p:sldId id="362" r:id="rId109"/>
    <p:sldId id="455" r:id="rId110"/>
    <p:sldId id="469" r:id="rId111"/>
    <p:sldId id="363" r:id="rId112"/>
    <p:sldId id="458" r:id="rId113"/>
    <p:sldId id="459" r:id="rId114"/>
    <p:sldId id="460" r:id="rId115"/>
    <p:sldId id="453" r:id="rId116"/>
    <p:sldId id="454" r:id="rId117"/>
    <p:sldId id="435" r:id="rId118"/>
    <p:sldId id="368" r:id="rId119"/>
    <p:sldId id="487" r:id="rId120"/>
    <p:sldId id="370" r:id="rId121"/>
    <p:sldId id="371" r:id="rId122"/>
    <p:sldId id="372" r:id="rId123"/>
    <p:sldId id="373" r:id="rId124"/>
    <p:sldId id="489" r:id="rId125"/>
    <p:sldId id="488" r:id="rId126"/>
    <p:sldId id="374" r:id="rId127"/>
    <p:sldId id="375" r:id="rId128"/>
    <p:sldId id="376" r:id="rId129"/>
    <p:sldId id="377" r:id="rId130"/>
    <p:sldId id="378" r:id="rId131"/>
    <p:sldId id="379" r:id="rId132"/>
    <p:sldId id="380" r:id="rId133"/>
    <p:sldId id="381" r:id="rId134"/>
    <p:sldId id="382" r:id="rId135"/>
    <p:sldId id="383" r:id="rId136"/>
    <p:sldId id="490" r:id="rId137"/>
    <p:sldId id="384" r:id="rId138"/>
    <p:sldId id="436" r:id="rId139"/>
    <p:sldId id="386" r:id="rId140"/>
    <p:sldId id="387" r:id="rId141"/>
    <p:sldId id="437" r:id="rId142"/>
    <p:sldId id="389" r:id="rId143"/>
    <p:sldId id="390" r:id="rId144"/>
    <p:sldId id="438" r:id="rId145"/>
    <p:sldId id="392" r:id="rId146"/>
    <p:sldId id="393" r:id="rId147"/>
    <p:sldId id="394" r:id="rId148"/>
    <p:sldId id="439" r:id="rId149"/>
    <p:sldId id="396" r:id="rId150"/>
    <p:sldId id="397" r:id="rId151"/>
    <p:sldId id="398" r:id="rId152"/>
    <p:sldId id="440" r:id="rId153"/>
    <p:sldId id="400" r:id="rId154"/>
    <p:sldId id="401" r:id="rId155"/>
    <p:sldId id="441" r:id="rId156"/>
    <p:sldId id="403" r:id="rId157"/>
    <p:sldId id="404" r:id="rId158"/>
    <p:sldId id="405" r:id="rId159"/>
    <p:sldId id="442" r:id="rId160"/>
    <p:sldId id="407" r:id="rId161"/>
    <p:sldId id="408" r:id="rId162"/>
    <p:sldId id="443" r:id="rId163"/>
    <p:sldId id="410" r:id="rId164"/>
    <p:sldId id="411" r:id="rId165"/>
    <p:sldId id="412" r:id="rId166"/>
    <p:sldId id="444" r:id="rId167"/>
    <p:sldId id="414" r:id="rId168"/>
    <p:sldId id="415" r:id="rId169"/>
    <p:sldId id="416" r:id="rId170"/>
    <p:sldId id="445" r:id="rId171"/>
    <p:sldId id="418" r:id="rId172"/>
    <p:sldId id="419" r:id="rId173"/>
    <p:sldId id="446" r:id="rId174"/>
    <p:sldId id="421" r:id="rId175"/>
    <p:sldId id="465" r:id="rId176"/>
    <p:sldId id="422" r:id="rId177"/>
    <p:sldId id="423" r:id="rId178"/>
    <p:sldId id="447" r:id="rId179"/>
    <p:sldId id="425" r:id="rId180"/>
    <p:sldId id="426" r:id="rId181"/>
    <p:sldId id="448" r:id="rId182"/>
    <p:sldId id="428" r:id="rId183"/>
    <p:sldId id="429" r:id="rId184"/>
    <p:sldId id="479" r:id="rId185"/>
    <p:sldId id="480" r:id="rId186"/>
    <p:sldId id="481" r:id="rId187"/>
    <p:sldId id="482" r:id="rId188"/>
    <p:sldId id="476" r:id="rId189"/>
    <p:sldId id="450" r:id="rId190"/>
    <p:sldId id="478" r:id="rId191"/>
    <p:sldId id="452" r:id="rId192"/>
    <p:sldId id="477" r:id="rId193"/>
    <p:sldId id="451" r:id="rId194"/>
    <p:sldId id="449" r:id="rId195"/>
    <p:sldId id="431" r:id="rId196"/>
    <p:sldId id="432" r:id="rId197"/>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58">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ADAD"/>
    <a:srgbClr val="84B3A3"/>
    <a:srgbClr val="FFA347"/>
    <a:srgbClr val="E12A26"/>
    <a:srgbClr val="8FA498"/>
    <a:srgbClr val="C00000"/>
    <a:srgbClr val="A7B5BF"/>
    <a:srgbClr val="DCDEE0"/>
    <a:srgbClr val="CED1D4"/>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65" autoAdjust="0"/>
    <p:restoredTop sz="94460" autoAdjust="0"/>
  </p:normalViewPr>
  <p:slideViewPr>
    <p:cSldViewPr snapToGrid="0">
      <p:cViewPr>
        <p:scale>
          <a:sx n="110" d="100"/>
          <a:sy n="110" d="100"/>
        </p:scale>
        <p:origin x="-1384" y="-368"/>
      </p:cViewPr>
      <p:guideLst>
        <p:guide orient="horz" pos="705"/>
        <p:guide pos="269"/>
      </p:guideLst>
    </p:cSldViewPr>
  </p:slideViewPr>
  <p:notesTextViewPr>
    <p:cViewPr>
      <p:scale>
        <a:sx n="100" d="100"/>
        <a:sy n="100" d="100"/>
      </p:scale>
      <p:origin x="0" y="0"/>
    </p:cViewPr>
  </p:notesTextViewPr>
  <p:sorterViewPr>
    <p:cViewPr>
      <p:scale>
        <a:sx n="100" d="100"/>
        <a:sy n="100" d="100"/>
      </p:scale>
      <p:origin x="0" y="32376"/>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notesMaster" Target="notesMasters/notesMaster1.xml"/><Relationship Id="rId199" Type="http://schemas.openxmlformats.org/officeDocument/2006/relationships/printerSettings" Target="printerSettings/printerSettings1.bin"/><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presProps" Target="presProps.xml"/><Relationship Id="rId201" Type="http://schemas.openxmlformats.org/officeDocument/2006/relationships/viewProps" Target="viewProps.xml"/><Relationship Id="rId202" Type="http://schemas.openxmlformats.org/officeDocument/2006/relationships/theme" Target="theme/theme1.xml"/><Relationship Id="rId203"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428E8CFD-E410-4E42-A849-6C0D108DAA92}" type="datetimeFigureOut">
              <a:rPr lang="en-US" smtClean="0"/>
              <a:pPr/>
              <a:t>3/6/15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DB9A104F-2D1B-4F06-8D4B-8529C629C62B}" type="slidenum">
              <a:rPr lang="en-US" smtClean="0"/>
              <a:pPr/>
              <a:t>‹#›</a:t>
            </a:fld>
            <a:endParaRPr lang="en-US" dirty="0"/>
          </a:p>
        </p:txBody>
      </p:sp>
    </p:spTree>
    <p:extLst>
      <p:ext uri="{BB962C8B-B14F-4D97-AF65-F5344CB8AC3E}">
        <p14:creationId xmlns:p14="http://schemas.microsoft.com/office/powerpoint/2010/main" val="29528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752C3ADD-CBE4-4329-8CEF-5AB0833B760F}" type="slidenum">
              <a:rPr lang="en-US" smtClean="0">
                <a:ea typeface="ＭＳ Ｐゴシック" pitchFamily="34" charset="-128"/>
              </a:rPr>
              <a:pPr>
                <a:defRPr/>
              </a:pPr>
              <a:t>1</a:t>
            </a:fld>
            <a:endParaRPr lang="en-US" dirty="0" smtClean="0">
              <a:ea typeface="ＭＳ Ｐゴシック" pitchFamily="34"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153</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156</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160</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163</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167</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171</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179</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185</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53</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189</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192</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94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119</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139</a:t>
            </a:fld>
            <a:endParaRPr lang="en-US" sz="1100">
              <a:ea typeface="MS PGothic" charset="0"/>
              <a:cs typeface="MS PGothic"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143</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149</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5226"/>
            <a:ext cx="9144000" cy="6858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245197086"/>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3920439"/>
      </p:ext>
    </p:extLst>
  </p:cSld>
  <p:clrMapOvr>
    <a:masterClrMapping/>
  </p:clrMapOvr>
  <p:transition xmlns:p14="http://schemas.microsoft.com/office/powerpoint/2010/mai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441817"/>
      </p:ext>
    </p:extLst>
  </p:cSld>
  <p:clrMapOvr>
    <a:masterClrMapping/>
  </p:clrMapOvr>
  <p:transition xmlns:p14="http://schemas.microsoft.com/office/powerpoint/2010/main">
    <p:wipe dir="r"/>
  </p:transition>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32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86200"/>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58719"/>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36538" y="6397625"/>
            <a:ext cx="8688387" cy="280988"/>
          </a:xfrm>
          <a:prstGeom prst="rect">
            <a:avLst/>
          </a:prstGeom>
        </p:spPr>
        <p:txBody>
          <a:bodyPr/>
          <a:lstStyle/>
          <a:p>
            <a:pPr>
              <a:defRPr/>
            </a:pPr>
            <a:fld id="{20F09666-BC09-45FF-9009-7393D9FB3242}" type="slidenum">
              <a:rPr lang="en-US" smtClean="0"/>
              <a:pPr>
                <a:defRPr/>
              </a:pPr>
              <a:t>‹#›</a:t>
            </a:fld>
            <a:endParaRPr lang="en-US" dirty="0"/>
          </a:p>
        </p:txBody>
      </p:sp>
      <p:sp>
        <p:nvSpPr>
          <p:cNvPr id="6" name="Title 5"/>
          <p:cNvSpPr>
            <a:spLocks noGrp="1"/>
          </p:cNvSpPr>
          <p:nvPr>
            <p:ph type="title"/>
          </p:nvPr>
        </p:nvSpPr>
        <p:spPr>
          <a:xfrm>
            <a:off x="225425" y="274638"/>
            <a:ext cx="6127750" cy="604837"/>
          </a:xfrm>
          <a:prstGeom prst="rect">
            <a:avLst/>
          </a:prstGeom>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458596" y="1028095"/>
            <a:ext cx="8231833" cy="5269965"/>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24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Click to edit Master text styles</a:t>
            </a:r>
          </a:p>
          <a:p>
            <a:pPr marL="463550" marR="0" lvl="1"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20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Second level</a:t>
            </a:r>
          </a:p>
          <a:p>
            <a:pPr marL="747713" marR="0" lvl="2"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Third level</a:t>
            </a:r>
          </a:p>
          <a:p>
            <a:pPr marL="1139825" marR="0" lvl="3"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Fourth level</a:t>
            </a:r>
          </a:p>
          <a:p>
            <a:pPr marL="1492250" marR="0" lvl="4"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Fifth level</a:t>
            </a: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Tree>
    <p:extLst>
      <p:ext uri="{BB962C8B-B14F-4D97-AF65-F5344CB8AC3E}">
        <p14:creationId xmlns:p14="http://schemas.microsoft.com/office/powerpoint/2010/main" val="2908687063"/>
      </p:ext>
    </p:extLst>
  </p:cSld>
  <p:clrMapOvr>
    <a:masterClrMapping/>
  </p:clrMapOvr>
  <p:transition xmlns:p14="http://schemas.microsoft.com/office/powerpoint/2010/mai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pPr>
              <a:defRPr/>
            </a:pPr>
            <a:fld id="{20F09666-BC09-45FF-9009-7393D9FB3242}" type="slidenum">
              <a:rPr lang="en-US" smtClean="0"/>
              <a:pPr>
                <a:defRPr/>
              </a:pPr>
              <a:t>‹#›</a:t>
            </a:fld>
            <a:endParaRPr lang="en-US" dirty="0"/>
          </a:p>
        </p:txBody>
      </p:sp>
      <p:sp>
        <p:nvSpPr>
          <p:cNvPr id="9" name="Title 8"/>
          <p:cNvSpPr>
            <a:spLocks noGrp="1"/>
          </p:cNvSpPr>
          <p:nvPr>
            <p:ph type="title"/>
          </p:nvPr>
        </p:nvSpPr>
        <p:spPr>
          <a:xfrm>
            <a:off x="457200" y="274638"/>
            <a:ext cx="8229600" cy="466211"/>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270006"/>
      </p:ext>
    </p:extLst>
  </p:cSld>
  <p:clrMapOvr>
    <a:masterClrMapping/>
  </p:clrMapOvr>
  <p:transition xmlns:p14="http://schemas.microsoft.com/office/powerpoint/2010/mai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7283776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667" r:id="rId16"/>
    <p:sldLayoutId id="2147483683" r:id="rId17"/>
    <p:sldLayoutId id="2147483685" r:id="rId18"/>
    <p:sldLayoutId id="2147483702" r:id="rId19"/>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6.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7.png"/><Relationship Id="rId3" Type="http://schemas.openxmlformats.org/officeDocument/2006/relationships/image" Target="../media/image258.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9.png"/><Relationship Id="rId3" Type="http://schemas.openxmlformats.org/officeDocument/2006/relationships/image" Target="../media/image260.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1.png"/><Relationship Id="rId3" Type="http://schemas.openxmlformats.org/officeDocument/2006/relationships/image" Target="../media/image262.emf"/></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1.png"/><Relationship Id="rId3" Type="http://schemas.openxmlformats.org/officeDocument/2006/relationships/image" Target="../media/image262.e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4.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5.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6.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7.png"/></Relationships>
</file>

<file path=ppt/slides/_rels/slide11.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image" Target="../media/image71.png"/><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8.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9.png"/><Relationship Id="rId3" Type="http://schemas.openxmlformats.org/officeDocument/2006/relationships/image" Target="../media/image270.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71.png"/></Relationships>
</file>

<file path=ppt/slides/_rels/slide118.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273.png"/><Relationship Id="rId5" Type="http://schemas.openxmlformats.org/officeDocument/2006/relationships/image" Target="../media/image274.png"/><Relationship Id="rId6" Type="http://schemas.openxmlformats.org/officeDocument/2006/relationships/image" Target="../media/image275.png"/><Relationship Id="rId7" Type="http://schemas.openxmlformats.org/officeDocument/2006/relationships/image" Target="../media/image276.png"/><Relationship Id="rId8" Type="http://schemas.openxmlformats.org/officeDocument/2006/relationships/image" Target="../media/image277.png"/><Relationship Id="rId9" Type="http://schemas.openxmlformats.org/officeDocument/2006/relationships/image" Target="../media/image278.png"/><Relationship Id="rId10" Type="http://schemas.openxmlformats.org/officeDocument/2006/relationships/image" Target="../media/image271.png"/><Relationship Id="rId1" Type="http://schemas.openxmlformats.org/officeDocument/2006/relationships/slideLayout" Target="../slideLayouts/slideLayout9.xml"/><Relationship Id="rId2" Type="http://schemas.openxmlformats.org/officeDocument/2006/relationships/image" Target="../media/image272.jpeg"/></Relationships>
</file>

<file path=ppt/slides/_rels/slide119.xml.rels><?xml version="1.0" encoding="UTF-8" standalone="yes"?>
<Relationships xmlns="http://schemas.openxmlformats.org/package/2006/relationships"><Relationship Id="rId3" Type="http://schemas.openxmlformats.org/officeDocument/2006/relationships/image" Target="../media/image279.png"/><Relationship Id="rId4" Type="http://schemas.openxmlformats.org/officeDocument/2006/relationships/image" Target="../media/image280.png"/><Relationship Id="rId1" Type="http://schemas.openxmlformats.org/officeDocument/2006/relationships/slideLayout" Target="../slideLayouts/slideLayout19.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image" Target="../media/image77.png"/><Relationship Id="rId8" Type="http://schemas.openxmlformats.org/officeDocument/2006/relationships/image" Target="../media/image41.png"/><Relationship Id="rId1" Type="http://schemas.openxmlformats.org/officeDocument/2006/relationships/slideLayout" Target="../slideLayouts/slideLayout9.xml"/><Relationship Id="rId2" Type="http://schemas.openxmlformats.org/officeDocument/2006/relationships/image" Target="../media/image72.png"/></Relationships>
</file>

<file path=ppt/slides/_rels/slide120.xml.rels><?xml version="1.0" encoding="UTF-8" standalone="yes"?>
<Relationships xmlns="http://schemas.openxmlformats.org/package/2006/relationships"><Relationship Id="rId3" Type="http://schemas.openxmlformats.org/officeDocument/2006/relationships/image" Target="../media/image281.jpeg"/><Relationship Id="rId4" Type="http://schemas.openxmlformats.org/officeDocument/2006/relationships/image" Target="../media/image282.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121.xml.rels><?xml version="1.0" encoding="UTF-8" standalone="yes"?>
<Relationships xmlns="http://schemas.openxmlformats.org/package/2006/relationships"><Relationship Id="rId3" Type="http://schemas.openxmlformats.org/officeDocument/2006/relationships/image" Target="../media/image284.png"/><Relationship Id="rId4"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2.xml.rels><?xml version="1.0" encoding="UTF-8" standalone="yes"?>
<Relationships xmlns="http://schemas.openxmlformats.org/package/2006/relationships"><Relationship Id="rId3" Type="http://schemas.openxmlformats.org/officeDocument/2006/relationships/image" Target="../media/image285.png"/><Relationship Id="rId4" Type="http://schemas.openxmlformats.org/officeDocument/2006/relationships/image" Target="../media/image78.png"/><Relationship Id="rId5" Type="http://schemas.openxmlformats.org/officeDocument/2006/relationships/image" Target="../media/image286.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3.xml.rels><?xml version="1.0" encoding="UTF-8" standalone="yes"?>
<Relationships xmlns="http://schemas.openxmlformats.org/package/2006/relationships"><Relationship Id="rId3" Type="http://schemas.openxmlformats.org/officeDocument/2006/relationships/image" Target="../media/image283.png"/><Relationship Id="rId4" Type="http://schemas.openxmlformats.org/officeDocument/2006/relationships/image" Target="../media/image288.png"/><Relationship Id="rId5" Type="http://schemas.openxmlformats.org/officeDocument/2006/relationships/image" Target="../media/image285.png"/><Relationship Id="rId1" Type="http://schemas.openxmlformats.org/officeDocument/2006/relationships/slideLayout" Target="../slideLayouts/slideLayout2.xml"/><Relationship Id="rId2" Type="http://schemas.openxmlformats.org/officeDocument/2006/relationships/image" Target="../media/image287.png"/></Relationships>
</file>

<file path=ppt/slides/_rels/slide124.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9.png"/><Relationship Id="rId1" Type="http://schemas.openxmlformats.org/officeDocument/2006/relationships/slideLayout" Target="../slideLayouts/slideLayout2.xml"/><Relationship Id="rId2" Type="http://schemas.openxmlformats.org/officeDocument/2006/relationships/image" Target="../media/image189.png"/></Relationships>
</file>

<file path=ppt/slides/_rels/slide125.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189.png"/><Relationship Id="rId5" Type="http://schemas.openxmlformats.org/officeDocument/2006/relationships/image" Target="../media/image290.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6.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98.png"/><Relationship Id="rId6" Type="http://schemas.openxmlformats.org/officeDocument/2006/relationships/image" Target="../media/image291.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7.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2.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8.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3.png"/><Relationship Id="rId6"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9.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5.jpeg"/><Relationship Id="rId1" Type="http://schemas.openxmlformats.org/officeDocument/2006/relationships/slideLayout" Target="../slideLayouts/slideLayout2.xml"/><Relationship Id="rId2" Type="http://schemas.openxmlformats.org/officeDocument/2006/relationships/image" Target="../media/image29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8.png"/><Relationship Id="rId3" Type="http://schemas.openxmlformats.org/officeDocument/2006/relationships/image" Target="../media/image296.png"/></Relationships>
</file>

<file path=ppt/slides/_rels/slide131.xml.rels><?xml version="1.0" encoding="UTF-8" standalone="yes"?>
<Relationships xmlns="http://schemas.openxmlformats.org/package/2006/relationships"><Relationship Id="rId3" Type="http://schemas.openxmlformats.org/officeDocument/2006/relationships/image" Target="../media/image297.png"/><Relationship Id="rId4"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2.xml.rels><?xml version="1.0" encoding="UTF-8" standalone="yes"?>
<Relationships xmlns="http://schemas.openxmlformats.org/package/2006/relationships"><Relationship Id="rId3" Type="http://schemas.openxmlformats.org/officeDocument/2006/relationships/image" Target="../media/image298.png"/><Relationship Id="rId4"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3.xml.rels><?xml version="1.0" encoding="UTF-8" standalone="yes"?>
<Relationships xmlns="http://schemas.openxmlformats.org/package/2006/relationships"><Relationship Id="rId3" Type="http://schemas.openxmlformats.org/officeDocument/2006/relationships/image" Target="../media/image299.png"/><Relationship Id="rId4"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0.png"/></Relationships>
</file>

<file path=ppt/slides/_rels/slide139.xml.rels><?xml version="1.0" encoding="UTF-8" standalone="yes"?>
<Relationships xmlns="http://schemas.openxmlformats.org/package/2006/relationships"><Relationship Id="rId3" Type="http://schemas.openxmlformats.org/officeDocument/2006/relationships/image" Target="../media/image301.png"/><Relationship Id="rId4" Type="http://schemas.openxmlformats.org/officeDocument/2006/relationships/image" Target="../media/image302.png"/><Relationship Id="rId5" Type="http://schemas.microsoft.com/office/2007/relationships/hdphoto" Target="../media/hdphoto4.wdp"/><Relationship Id="rId6" Type="http://schemas.openxmlformats.org/officeDocument/2006/relationships/image" Target="../media/image300.png"/><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3.png"/></Relationships>
</file>

<file path=ppt/slides/_rels/slide142.xml.rels><?xml version="1.0" encoding="UTF-8" standalone="yes"?>
<Relationships xmlns="http://schemas.openxmlformats.org/package/2006/relationships"><Relationship Id="rId3" Type="http://schemas.openxmlformats.org/officeDocument/2006/relationships/image" Target="../media/image304.png"/><Relationship Id="rId4" Type="http://schemas.openxmlformats.org/officeDocument/2006/relationships/image" Target="../media/image303.png"/><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143.xml.rels><?xml version="1.0" encoding="UTF-8" standalone="yes"?>
<Relationships xmlns="http://schemas.openxmlformats.org/package/2006/relationships"><Relationship Id="rId3" Type="http://schemas.openxmlformats.org/officeDocument/2006/relationships/image" Target="../media/image305.png"/><Relationship Id="rId4" Type="http://schemas.openxmlformats.org/officeDocument/2006/relationships/image" Target="../media/image303.png"/><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6.png"/></Relationships>
</file>

<file path=ppt/slides/_rels/slide145.xml.rels><?xml version="1.0" encoding="UTF-8" standalone="yes"?>
<Relationships xmlns="http://schemas.openxmlformats.org/package/2006/relationships"><Relationship Id="rId3" Type="http://schemas.openxmlformats.org/officeDocument/2006/relationships/image" Target="../media/image307.png"/><Relationship Id="rId4" Type="http://schemas.openxmlformats.org/officeDocument/2006/relationships/image" Target="../media/image308.png"/><Relationship Id="rId5" Type="http://schemas.openxmlformats.org/officeDocument/2006/relationships/image" Target="../media/image306.png"/><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9.png"/></Relationships>
</file>

<file path=ppt/slides/_rels/slide149.xml.rels><?xml version="1.0" encoding="UTF-8" standalone="yes"?>
<Relationships xmlns="http://schemas.openxmlformats.org/package/2006/relationships"><Relationship Id="rId3" Type="http://schemas.openxmlformats.org/officeDocument/2006/relationships/image" Target="../media/image310.png"/><Relationship Id="rId4" Type="http://schemas.openxmlformats.org/officeDocument/2006/relationships/image" Target="../media/image311.png"/><Relationship Id="rId5" Type="http://schemas.openxmlformats.org/officeDocument/2006/relationships/image" Target="../media/image312.png"/><Relationship Id="rId6" Type="http://schemas.openxmlformats.org/officeDocument/2006/relationships/image" Target="../media/image309.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3.png"/></Relationships>
</file>

<file path=ppt/slides/_rels/slide15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314.png"/><Relationship Id="rId5" Type="http://schemas.openxmlformats.org/officeDocument/2006/relationships/image" Target="../media/image36.png"/><Relationship Id="rId6" Type="http://schemas.openxmlformats.org/officeDocument/2006/relationships/image" Target="../media/image14.png"/><Relationship Id="rId7" Type="http://schemas.openxmlformats.org/officeDocument/2006/relationships/image" Target="../media/image315.png"/><Relationship Id="rId8" Type="http://schemas.openxmlformats.org/officeDocument/2006/relationships/image" Target="../media/image316.png"/><Relationship Id="rId9" Type="http://schemas.openxmlformats.org/officeDocument/2006/relationships/image" Target="../media/image317.png"/><Relationship Id="rId10" Type="http://schemas.openxmlformats.org/officeDocument/2006/relationships/image" Target="../media/image318.png"/><Relationship Id="rId11" Type="http://schemas.openxmlformats.org/officeDocument/2006/relationships/image" Target="../media/image313.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9.png"/></Relationships>
</file>

<file path=ppt/slides/_rels/slide156.xml.rels><?xml version="1.0" encoding="UTF-8" standalone="yes"?>
<Relationships xmlns="http://schemas.openxmlformats.org/package/2006/relationships"><Relationship Id="rId11" Type="http://schemas.openxmlformats.org/officeDocument/2006/relationships/image" Target="../media/image328.jpeg"/><Relationship Id="rId12" Type="http://schemas.openxmlformats.org/officeDocument/2006/relationships/image" Target="../media/image329.png"/><Relationship Id="rId13" Type="http://schemas.openxmlformats.org/officeDocument/2006/relationships/image" Target="../media/image38.png"/><Relationship Id="rId14" Type="http://schemas.openxmlformats.org/officeDocument/2006/relationships/image" Target="../media/image72.png"/><Relationship Id="rId15" Type="http://schemas.openxmlformats.org/officeDocument/2006/relationships/image" Target="../media/image319.png"/><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320.png"/><Relationship Id="rId4" Type="http://schemas.openxmlformats.org/officeDocument/2006/relationships/image" Target="../media/image321.png"/><Relationship Id="rId5" Type="http://schemas.openxmlformats.org/officeDocument/2006/relationships/image" Target="../media/image322.png"/><Relationship Id="rId6" Type="http://schemas.openxmlformats.org/officeDocument/2006/relationships/image" Target="../media/image323.png"/><Relationship Id="rId7" Type="http://schemas.openxmlformats.org/officeDocument/2006/relationships/image" Target="../media/image324.png"/><Relationship Id="rId8" Type="http://schemas.openxmlformats.org/officeDocument/2006/relationships/image" Target="../media/image325.png"/><Relationship Id="rId9" Type="http://schemas.openxmlformats.org/officeDocument/2006/relationships/image" Target="../media/image326.png"/><Relationship Id="rId10" Type="http://schemas.openxmlformats.org/officeDocument/2006/relationships/image" Target="../media/image327.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0.png"/></Relationships>
</file>

<file path=ppt/slides/_rels/slide16.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81.png"/><Relationship Id="rId6" Type="http://schemas.openxmlformats.org/officeDocument/2006/relationships/image" Target="../media/image82.png"/><Relationship Id="rId7" Type="http://schemas.openxmlformats.org/officeDocument/2006/relationships/image" Target="../media/image83.png"/><Relationship Id="rId1" Type="http://schemas.openxmlformats.org/officeDocument/2006/relationships/slideLayout" Target="../slideLayouts/slideLayout9.xml"/><Relationship Id="rId2" Type="http://schemas.openxmlformats.org/officeDocument/2006/relationships/image" Target="../media/image78.png"/></Relationships>
</file>

<file path=ppt/slides/_rels/slide160.xml.rels><?xml version="1.0" encoding="UTF-8" standalone="yes"?>
<Relationships xmlns="http://schemas.openxmlformats.org/package/2006/relationships"><Relationship Id="rId3" Type="http://schemas.openxmlformats.org/officeDocument/2006/relationships/image" Target="../media/image331.png"/><Relationship Id="rId4" Type="http://schemas.openxmlformats.org/officeDocument/2006/relationships/image" Target="../media/image332.png"/><Relationship Id="rId5" Type="http://schemas.openxmlformats.org/officeDocument/2006/relationships/image" Target="../media/image333.png"/><Relationship Id="rId6" Type="http://schemas.openxmlformats.org/officeDocument/2006/relationships/image" Target="../media/image334.png"/><Relationship Id="rId7" Type="http://schemas.openxmlformats.org/officeDocument/2006/relationships/image" Target="../media/image24.png"/><Relationship Id="rId8" Type="http://schemas.openxmlformats.org/officeDocument/2006/relationships/image" Target="../media/image325.png"/><Relationship Id="rId9" Type="http://schemas.openxmlformats.org/officeDocument/2006/relationships/image" Target="../media/image72.png"/><Relationship Id="rId10" Type="http://schemas.openxmlformats.org/officeDocument/2006/relationships/image" Target="../media/image330.pn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5.png"/></Relationships>
</file>

<file path=ppt/slides/_rels/slide163.xml.rels><?xml version="1.0" encoding="UTF-8" standalone="yes"?>
<Relationships xmlns="http://schemas.openxmlformats.org/package/2006/relationships"><Relationship Id="rId11" Type="http://schemas.openxmlformats.org/officeDocument/2006/relationships/image" Target="../media/image343.png"/><Relationship Id="rId12" Type="http://schemas.openxmlformats.org/officeDocument/2006/relationships/image" Target="../media/image344.png"/><Relationship Id="rId13" Type="http://schemas.openxmlformats.org/officeDocument/2006/relationships/image" Target="../media/image345.png"/><Relationship Id="rId14" Type="http://schemas.openxmlformats.org/officeDocument/2006/relationships/image" Target="../media/image346.png"/><Relationship Id="rId15" Type="http://schemas.openxmlformats.org/officeDocument/2006/relationships/image" Target="../media/image72.png"/><Relationship Id="rId16" Type="http://schemas.openxmlformats.org/officeDocument/2006/relationships/image" Target="../media/image335.png"/><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33.png"/><Relationship Id="rId4" Type="http://schemas.openxmlformats.org/officeDocument/2006/relationships/image" Target="../media/image336.png"/><Relationship Id="rId5" Type="http://schemas.openxmlformats.org/officeDocument/2006/relationships/image" Target="../media/image337.jpeg"/><Relationship Id="rId6" Type="http://schemas.openxmlformats.org/officeDocument/2006/relationships/image" Target="../media/image338.jpeg"/><Relationship Id="rId7" Type="http://schemas.openxmlformats.org/officeDocument/2006/relationships/image" Target="../media/image339.jpeg"/><Relationship Id="rId8" Type="http://schemas.openxmlformats.org/officeDocument/2006/relationships/image" Target="../media/image340.png"/><Relationship Id="rId9" Type="http://schemas.openxmlformats.org/officeDocument/2006/relationships/image" Target="../media/image341.png"/><Relationship Id="rId10" Type="http://schemas.openxmlformats.org/officeDocument/2006/relationships/image" Target="../media/image342.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47.png"/></Relationships>
</file>

<file path=ppt/slides/_rels/slide167.xml.rels><?xml version="1.0" encoding="UTF-8" standalone="yes"?>
<Relationships xmlns="http://schemas.openxmlformats.org/package/2006/relationships"><Relationship Id="rId11" Type="http://schemas.openxmlformats.org/officeDocument/2006/relationships/image" Target="../media/image353.png"/><Relationship Id="rId12" Type="http://schemas.openxmlformats.org/officeDocument/2006/relationships/image" Target="../media/image354.png"/><Relationship Id="rId13" Type="http://schemas.openxmlformats.org/officeDocument/2006/relationships/image" Target="../media/image355.png"/><Relationship Id="rId14" Type="http://schemas.openxmlformats.org/officeDocument/2006/relationships/image" Target="../media/image356.png"/><Relationship Id="rId15" Type="http://schemas.openxmlformats.org/officeDocument/2006/relationships/image" Target="../media/image72.png"/><Relationship Id="rId16" Type="http://schemas.openxmlformats.org/officeDocument/2006/relationships/image" Target="../media/image347.png"/><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48.png"/><Relationship Id="rId4" Type="http://schemas.openxmlformats.org/officeDocument/2006/relationships/image" Target="../media/image331.png"/><Relationship Id="rId5" Type="http://schemas.openxmlformats.org/officeDocument/2006/relationships/image" Target="../media/image349.png"/><Relationship Id="rId6" Type="http://schemas.openxmlformats.org/officeDocument/2006/relationships/image" Target="../media/image350.png"/><Relationship Id="rId7" Type="http://schemas.openxmlformats.org/officeDocument/2006/relationships/image" Target="../media/image343.png"/><Relationship Id="rId8" Type="http://schemas.openxmlformats.org/officeDocument/2006/relationships/image" Target="../media/image340.png"/><Relationship Id="rId9" Type="http://schemas.openxmlformats.org/officeDocument/2006/relationships/image" Target="../media/image351.png"/><Relationship Id="rId10" Type="http://schemas.openxmlformats.org/officeDocument/2006/relationships/image" Target="../media/image352.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5.png"/><Relationship Id="rId8" Type="http://schemas.openxmlformats.org/officeDocument/2006/relationships/image" Target="../media/image86.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57.png"/></Relationships>
</file>

<file path=ppt/slides/_rels/slide171.xml.rels><?xml version="1.0" encoding="UTF-8" standalone="yes"?>
<Relationships xmlns="http://schemas.openxmlformats.org/package/2006/relationships"><Relationship Id="rId3" Type="http://schemas.openxmlformats.org/officeDocument/2006/relationships/image" Target="../media/image358.png"/><Relationship Id="rId4" Type="http://schemas.openxmlformats.org/officeDocument/2006/relationships/image" Target="../media/image343.png"/><Relationship Id="rId5" Type="http://schemas.openxmlformats.org/officeDocument/2006/relationships/image" Target="../media/image340.png"/><Relationship Id="rId6" Type="http://schemas.openxmlformats.org/officeDocument/2006/relationships/image" Target="../media/image359.png"/><Relationship Id="rId7" Type="http://schemas.openxmlformats.org/officeDocument/2006/relationships/image" Target="../media/image360.png"/><Relationship Id="rId8" Type="http://schemas.openxmlformats.org/officeDocument/2006/relationships/image" Target="../media/image361.png"/><Relationship Id="rId9" Type="http://schemas.openxmlformats.org/officeDocument/2006/relationships/image" Target="../media/image72.png"/><Relationship Id="rId10" Type="http://schemas.openxmlformats.org/officeDocument/2006/relationships/image" Target="../media/image357.png"/><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62.png"/></Relationships>
</file>

<file path=ppt/slides/_rels/slide174.xml.rels><?xml version="1.0" encoding="UTF-8" standalone="yes"?>
<Relationships xmlns="http://schemas.openxmlformats.org/package/2006/relationships"><Relationship Id="rId11" Type="http://schemas.openxmlformats.org/officeDocument/2006/relationships/image" Target="../media/image366.jpeg"/><Relationship Id="rId12" Type="http://schemas.openxmlformats.org/officeDocument/2006/relationships/image" Target="../media/image367.png"/><Relationship Id="rId13" Type="http://schemas.openxmlformats.org/officeDocument/2006/relationships/image" Target="../media/image368.png"/><Relationship Id="rId14" Type="http://schemas.openxmlformats.org/officeDocument/2006/relationships/image" Target="../media/image369.png"/><Relationship Id="rId15" Type="http://schemas.openxmlformats.org/officeDocument/2006/relationships/image" Target="../media/image370.jpeg"/><Relationship Id="rId16" Type="http://schemas.openxmlformats.org/officeDocument/2006/relationships/image" Target="../media/image340.png"/><Relationship Id="rId17" Type="http://schemas.openxmlformats.org/officeDocument/2006/relationships/image" Target="../media/image362.png"/><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333.png"/><Relationship Id="rId4" Type="http://schemas.openxmlformats.org/officeDocument/2006/relationships/image" Target="../media/image349.png"/><Relationship Id="rId5" Type="http://schemas.openxmlformats.org/officeDocument/2006/relationships/image" Target="../media/image354.png"/><Relationship Id="rId6" Type="http://schemas.openxmlformats.org/officeDocument/2006/relationships/image" Target="../media/image355.png"/><Relationship Id="rId7" Type="http://schemas.openxmlformats.org/officeDocument/2006/relationships/image" Target="../media/image356.png"/><Relationship Id="rId8" Type="http://schemas.openxmlformats.org/officeDocument/2006/relationships/image" Target="../media/image363.png"/><Relationship Id="rId9" Type="http://schemas.openxmlformats.org/officeDocument/2006/relationships/image" Target="../media/image364.png"/><Relationship Id="rId10" Type="http://schemas.openxmlformats.org/officeDocument/2006/relationships/image" Target="../media/image365.jpe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71.png"/></Relationships>
</file>

<file path=ppt/slides/_rels/slide179.xml.rels><?xml version="1.0" encoding="UTF-8" standalone="yes"?>
<Relationships xmlns="http://schemas.openxmlformats.org/package/2006/relationships"><Relationship Id="rId3" Type="http://schemas.openxmlformats.org/officeDocument/2006/relationships/image" Target="../media/image372.emf"/><Relationship Id="rId4" Type="http://schemas.openxmlformats.org/officeDocument/2006/relationships/image" Target="../media/image371.png"/><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78.png"/><Relationship Id="rId5" Type="http://schemas.openxmlformats.org/officeDocument/2006/relationships/image" Target="../media/image81.png"/><Relationship Id="rId6"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2.xml.rels><?xml version="1.0" encoding="UTF-8" standalone="yes"?>
<Relationships xmlns="http://schemas.openxmlformats.org/package/2006/relationships"><Relationship Id="rId3" Type="http://schemas.openxmlformats.org/officeDocument/2006/relationships/image" Target="../media/image340.png"/><Relationship Id="rId4" Type="http://schemas.openxmlformats.org/officeDocument/2006/relationships/image" Target="../media/image344.png"/><Relationship Id="rId5" Type="http://schemas.openxmlformats.org/officeDocument/2006/relationships/image" Target="../media/image345.png"/><Relationship Id="rId6" Type="http://schemas.openxmlformats.org/officeDocument/2006/relationships/image" Target="../media/image346.png"/><Relationship Id="rId7" Type="http://schemas.openxmlformats.org/officeDocument/2006/relationships/image" Target="../media/image373.png"/><Relationship Id="rId8" Type="http://schemas.openxmlformats.org/officeDocument/2006/relationships/image" Target="../media/image374.png"/><Relationship Id="rId9" Type="http://schemas.openxmlformats.org/officeDocument/2006/relationships/image" Target="../media/image72.png"/><Relationship Id="rId10" Type="http://schemas.openxmlformats.org/officeDocument/2006/relationships/image" Target="../media/image325.png"/><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75.png"/></Relationships>
</file>

<file path=ppt/slides/_rels/slide185.xml.rels><?xml version="1.0" encoding="UTF-8" standalone="yes"?>
<Relationships xmlns="http://schemas.openxmlformats.org/package/2006/relationships"><Relationship Id="rId3" Type="http://schemas.openxmlformats.org/officeDocument/2006/relationships/image" Target="../media/image375.png"/><Relationship Id="rId4" Type="http://schemas.openxmlformats.org/officeDocument/2006/relationships/image" Target="../media/image376.png"/><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7.xml.rels><?xml version="1.0" encoding="UTF-8" standalone="yes"?>
<Relationships xmlns="http://schemas.openxmlformats.org/package/2006/relationships"><Relationship Id="rId3" Type="http://schemas.openxmlformats.org/officeDocument/2006/relationships/image" Target="../media/image378.jpeg"/><Relationship Id="rId4" Type="http://schemas.openxmlformats.org/officeDocument/2006/relationships/image" Target="../media/image379.jpeg"/><Relationship Id="rId5" Type="http://schemas.openxmlformats.org/officeDocument/2006/relationships/image" Target="../media/image380.jpeg"/><Relationship Id="rId6" Type="http://schemas.openxmlformats.org/officeDocument/2006/relationships/image" Target="../media/image381.jpeg"/><Relationship Id="rId1" Type="http://schemas.openxmlformats.org/officeDocument/2006/relationships/slideLayout" Target="../slideLayouts/slideLayout15.xml"/><Relationship Id="rId2" Type="http://schemas.openxmlformats.org/officeDocument/2006/relationships/image" Target="../media/image377.jpe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2.png"/></Relationships>
</file>

<file path=ppt/slides/_rels/slide189.xml.rels><?xml version="1.0" encoding="UTF-8" standalone="yes"?>
<Relationships xmlns="http://schemas.openxmlformats.org/package/2006/relationships"><Relationship Id="rId3" Type="http://schemas.openxmlformats.org/officeDocument/2006/relationships/image" Target="../media/image382.png"/><Relationship Id="rId4" Type="http://schemas.openxmlformats.org/officeDocument/2006/relationships/image" Target="../media/image383.png"/><Relationship Id="rId5" Type="http://schemas.openxmlformats.org/officeDocument/2006/relationships/image" Target="../media/image384.png"/><Relationship Id="rId6" Type="http://schemas.openxmlformats.org/officeDocument/2006/relationships/image" Target="../media/image385.png"/><Relationship Id="rId1" Type="http://schemas.openxmlformats.org/officeDocument/2006/relationships/slideLayout" Target="../slideLayouts/slideLayout9.xml"/><Relationship Id="rId2" Type="http://schemas.openxmlformats.org/officeDocument/2006/relationships/notesSlide" Target="../notesSlides/notesSlide20.xml"/></Relationships>
</file>

<file path=ppt/slides/_rels/slide19.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88.png"/><Relationship Id="rId5" Type="http://schemas.openxmlformats.org/officeDocument/2006/relationships/image" Target="../media/image78.png"/><Relationship Id="rId6" Type="http://schemas.openxmlformats.org/officeDocument/2006/relationships/image" Target="../media/image81.png"/><Relationship Id="rId7"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6.png"/></Relationships>
</file>

<file path=ppt/slides/_rels/slide192.xml.rels><?xml version="1.0" encoding="UTF-8" standalone="yes"?>
<Relationships xmlns="http://schemas.openxmlformats.org/package/2006/relationships"><Relationship Id="rId3" Type="http://schemas.openxmlformats.org/officeDocument/2006/relationships/image" Target="../media/image386.png"/><Relationship Id="rId4" Type="http://schemas.openxmlformats.org/officeDocument/2006/relationships/image" Target="../media/image387.png"/><Relationship Id="rId5" Type="http://schemas.openxmlformats.org/officeDocument/2006/relationships/image" Target="../media/image385.png"/><Relationship Id="rId6" Type="http://schemas.openxmlformats.org/officeDocument/2006/relationships/image" Target="../media/image388.png"/><Relationship Id="rId7" Type="http://schemas.openxmlformats.org/officeDocument/2006/relationships/image" Target="../media/image389.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193.xml.rels><?xml version="1.0" encoding="UTF-8" standalone="yes"?>
<Relationships xmlns="http://schemas.openxmlformats.org/package/2006/relationships"><Relationship Id="rId3" Type="http://schemas.openxmlformats.org/officeDocument/2006/relationships/image" Target="../media/image391.jpeg"/><Relationship Id="rId4" Type="http://schemas.openxmlformats.org/officeDocument/2006/relationships/image" Target="../media/image392.jpeg"/><Relationship Id="rId5" Type="http://schemas.openxmlformats.org/officeDocument/2006/relationships/image" Target="../media/image393.jpeg"/><Relationship Id="rId1" Type="http://schemas.openxmlformats.org/officeDocument/2006/relationships/slideLayout" Target="../slideLayouts/slideLayout15.xml"/><Relationship Id="rId2" Type="http://schemas.openxmlformats.org/officeDocument/2006/relationships/image" Target="../media/image390.jpe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0" Type="http://schemas.openxmlformats.org/officeDocument/2006/relationships/image" Target="../media/image25.png"/><Relationship Id="rId21" Type="http://schemas.openxmlformats.org/officeDocument/2006/relationships/image" Target="../media/image26.png"/><Relationship Id="rId22" Type="http://schemas.openxmlformats.org/officeDocument/2006/relationships/image" Target="../media/image27.png"/><Relationship Id="rId23" Type="http://schemas.openxmlformats.org/officeDocument/2006/relationships/image" Target="../media/image28.png"/><Relationship Id="rId24" Type="http://schemas.openxmlformats.org/officeDocument/2006/relationships/image" Target="../media/image29.png"/><Relationship Id="rId25" Type="http://schemas.openxmlformats.org/officeDocument/2006/relationships/image" Target="../media/image30.png"/><Relationship Id="rId26" Type="http://schemas.openxmlformats.org/officeDocument/2006/relationships/image" Target="../media/image31.png"/><Relationship Id="rId27" Type="http://schemas.openxmlformats.org/officeDocument/2006/relationships/image" Target="../media/image32.png"/><Relationship Id="rId28" Type="http://schemas.openxmlformats.org/officeDocument/2006/relationships/image" Target="../media/image33.png"/><Relationship Id="rId29" Type="http://schemas.openxmlformats.org/officeDocument/2006/relationships/image" Target="../media/image34.png"/><Relationship Id="rId1" Type="http://schemas.openxmlformats.org/officeDocument/2006/relationships/slideLayout" Target="../slideLayouts/slideLayout13.xml"/><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30" Type="http://schemas.openxmlformats.org/officeDocument/2006/relationships/image" Target="../media/image35.png"/><Relationship Id="rId31" Type="http://schemas.openxmlformats.org/officeDocument/2006/relationships/image" Target="../media/image36.png"/><Relationship Id="rId32" Type="http://schemas.openxmlformats.org/officeDocument/2006/relationships/image" Target="../media/image37.png"/><Relationship Id="rId9"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33" Type="http://schemas.openxmlformats.org/officeDocument/2006/relationships/image" Target="../media/image38.png"/><Relationship Id="rId34" Type="http://schemas.openxmlformats.org/officeDocument/2006/relationships/image" Target="../media/image39.png"/><Relationship Id="rId35" Type="http://schemas.openxmlformats.org/officeDocument/2006/relationships/image" Target="../media/image40.png"/><Relationship Id="rId10" Type="http://schemas.openxmlformats.org/officeDocument/2006/relationships/image" Target="../media/image15.png"/><Relationship Id="rId11" Type="http://schemas.openxmlformats.org/officeDocument/2006/relationships/image" Target="../media/image16.png"/><Relationship Id="rId12" Type="http://schemas.openxmlformats.org/officeDocument/2006/relationships/image" Target="../media/image17.png"/><Relationship Id="rId13" Type="http://schemas.openxmlformats.org/officeDocument/2006/relationships/image" Target="../media/image18.png"/><Relationship Id="rId14" Type="http://schemas.openxmlformats.org/officeDocument/2006/relationships/image" Target="../media/image19.png"/><Relationship Id="rId15" Type="http://schemas.openxmlformats.org/officeDocument/2006/relationships/image" Target="../media/image20.png"/><Relationship Id="rId16" Type="http://schemas.openxmlformats.org/officeDocument/2006/relationships/image" Target="../media/image21.png"/><Relationship Id="rId17" Type="http://schemas.openxmlformats.org/officeDocument/2006/relationships/image" Target="../media/image22.png"/><Relationship Id="rId18" Type="http://schemas.openxmlformats.org/officeDocument/2006/relationships/image" Target="../media/image23.png"/><Relationship Id="rId19" Type="http://schemas.openxmlformats.org/officeDocument/2006/relationships/image" Target="../media/image24.png"/></Relationships>
</file>

<file path=ppt/slides/_rels/slide20.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78.png"/><Relationship Id="rId6" Type="http://schemas.openxmlformats.org/officeDocument/2006/relationships/image" Target="../media/image84.png"/><Relationship Id="rId7" Type="http://schemas.openxmlformats.org/officeDocument/2006/relationships/image" Target="../media/image92.png"/><Relationship Id="rId8"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79.png"/></Relationships>
</file>

<file path=ppt/slides/_rels/slide21.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5" Type="http://schemas.openxmlformats.org/officeDocument/2006/relationships/image" Target="../media/image96.png"/><Relationship Id="rId6" Type="http://schemas.openxmlformats.org/officeDocument/2006/relationships/image" Target="../media/image97.png"/><Relationship Id="rId7" Type="http://schemas.openxmlformats.org/officeDocument/2006/relationships/image" Target="../media/image98.png"/><Relationship Id="rId8"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79.png"/></Relationships>
</file>

<file path=ppt/slides/_rels/slide22.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78.png"/><Relationship Id="rId5"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100.png"/><Relationship Id="rId6" Type="http://schemas.openxmlformats.org/officeDocument/2006/relationships/image" Target="../media/image101.png"/><Relationship Id="rId7"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4.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102.png"/><Relationship Id="rId6"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103.png"/><Relationship Id="rId5" Type="http://schemas.openxmlformats.org/officeDocument/2006/relationships/image" Target="../media/image104.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105.png"/><Relationship Id="rId6" Type="http://schemas.openxmlformats.org/officeDocument/2006/relationships/image" Target="../media/image106.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7.xml.rels><?xml version="1.0" encoding="UTF-8" standalone="yes"?>
<Relationships xmlns="http://schemas.openxmlformats.org/package/2006/relationships"><Relationship Id="rId3" Type="http://schemas.openxmlformats.org/officeDocument/2006/relationships/image" Target="../media/image108.png"/><Relationship Id="rId4" Type="http://schemas.openxmlformats.org/officeDocument/2006/relationships/image" Target="../media/image109.png"/><Relationship Id="rId5" Type="http://schemas.openxmlformats.org/officeDocument/2006/relationships/image" Target="../media/image110.png"/><Relationship Id="rId6"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28.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92.png"/><Relationship Id="rId6" Type="http://schemas.openxmlformats.org/officeDocument/2006/relationships/image" Target="../media/image93.png"/><Relationship Id="rId7" Type="http://schemas.openxmlformats.org/officeDocument/2006/relationships/image" Target="../media/image111.png"/><Relationship Id="rId8"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29.xml.rels><?xml version="1.0" encoding="UTF-8" standalone="yes"?>
<Relationships xmlns="http://schemas.openxmlformats.org/package/2006/relationships"><Relationship Id="rId3" Type="http://schemas.openxmlformats.org/officeDocument/2006/relationships/image" Target="../media/image113.png"/><Relationship Id="rId4" Type="http://schemas.openxmlformats.org/officeDocument/2006/relationships/image" Target="../media/image114.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78.png"/><Relationship Id="rId5" Type="http://schemas.openxmlformats.org/officeDocument/2006/relationships/image" Target="../media/image84.png"/><Relationship Id="rId6" Type="http://schemas.openxmlformats.org/officeDocument/2006/relationships/image" Target="../media/image105.png"/><Relationship Id="rId7" Type="http://schemas.openxmlformats.org/officeDocument/2006/relationships/image" Target="../media/image106.png"/><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113.png"/><Relationship Id="rId5" Type="http://schemas.openxmlformats.org/officeDocument/2006/relationships/image" Target="../media/image116.png"/><Relationship Id="rId6"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32.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88.png"/><Relationship Id="rId5" Type="http://schemas.openxmlformats.org/officeDocument/2006/relationships/image" Target="../media/image78.png"/><Relationship Id="rId6" Type="http://schemas.openxmlformats.org/officeDocument/2006/relationships/image" Target="../media/image84.png"/><Relationship Id="rId7" Type="http://schemas.openxmlformats.org/officeDocument/2006/relationships/image" Target="../media/image89.png"/><Relationship Id="rId8"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33.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15.png"/><Relationship Id="rId5" Type="http://schemas.openxmlformats.org/officeDocument/2006/relationships/image" Target="../media/image88.png"/><Relationship Id="rId6" Type="http://schemas.openxmlformats.org/officeDocument/2006/relationships/image" Target="../media/image89.png"/><Relationship Id="rId7" Type="http://schemas.openxmlformats.org/officeDocument/2006/relationships/image" Target="../media/image122.png"/><Relationship Id="rId1" Type="http://schemas.openxmlformats.org/officeDocument/2006/relationships/slideLayout" Target="../slideLayouts/slideLayout2.xml"/><Relationship Id="rId2" Type="http://schemas.openxmlformats.org/officeDocument/2006/relationships/image" Target="../media/image120.png"/></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124.png"/><Relationship Id="rId5" Type="http://schemas.openxmlformats.org/officeDocument/2006/relationships/image" Target="../media/image125.png"/><Relationship Id="rId6" Type="http://schemas.openxmlformats.org/officeDocument/2006/relationships/image" Target="../media/image126.jpeg"/><Relationship Id="rId7" Type="http://schemas.openxmlformats.org/officeDocument/2006/relationships/image" Target="../media/image127.jpeg"/><Relationship Id="rId8" Type="http://schemas.openxmlformats.org/officeDocument/2006/relationships/image" Target="../media/image128.png"/><Relationship Id="rId9" Type="http://schemas.openxmlformats.org/officeDocument/2006/relationships/image" Target="../media/image129.png"/><Relationship Id="rId10" Type="http://schemas.openxmlformats.org/officeDocument/2006/relationships/image" Target="../media/image130.png"/><Relationship Id="rId11" Type="http://schemas.openxmlformats.org/officeDocument/2006/relationships/image" Target="../media/image41.png"/><Relationship Id="rId1" Type="http://schemas.openxmlformats.org/officeDocument/2006/relationships/slideLayout" Target="../slideLayouts/slideLayout9.xml"/><Relationship Id="rId2" Type="http://schemas.openxmlformats.org/officeDocument/2006/relationships/image" Target="../media/image1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22.png"/><Relationship Id="rId5" Type="http://schemas.openxmlformats.org/officeDocument/2006/relationships/image" Target="../media/image133.png"/><Relationship Id="rId6" Type="http://schemas.openxmlformats.org/officeDocument/2006/relationships/image" Target="../media/image134.png"/><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38.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22.png"/><Relationship Id="rId5" Type="http://schemas.openxmlformats.org/officeDocument/2006/relationships/image" Target="../media/image135.png"/><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39.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22.png"/><Relationship Id="rId5" Type="http://schemas.openxmlformats.org/officeDocument/2006/relationships/image" Target="../media/image136.png"/><Relationship Id="rId6"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1.png"/></Relationships>
</file>

<file path=ppt/slides/_rels/slide40.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22.png"/><Relationship Id="rId5" Type="http://schemas.openxmlformats.org/officeDocument/2006/relationships/image" Target="../media/image94.png"/><Relationship Id="rId6" Type="http://schemas.openxmlformats.org/officeDocument/2006/relationships/image" Target="../media/image137.png"/><Relationship Id="rId7" Type="http://schemas.openxmlformats.org/officeDocument/2006/relationships/image" Target="../media/image138.png"/><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41.xml.rels><?xml version="1.0" encoding="UTF-8" standalone="yes"?>
<Relationships xmlns="http://schemas.openxmlformats.org/package/2006/relationships"><Relationship Id="rId3" Type="http://schemas.openxmlformats.org/officeDocument/2006/relationships/image" Target="../media/image140.jpeg"/><Relationship Id="rId4" Type="http://schemas.openxmlformats.org/officeDocument/2006/relationships/image" Target="../media/image141.png"/><Relationship Id="rId1" Type="http://schemas.openxmlformats.org/officeDocument/2006/relationships/slideLayout" Target="../slideLayouts/slideLayout2.xml"/><Relationship Id="rId2" Type="http://schemas.openxmlformats.org/officeDocument/2006/relationships/image" Target="../media/image139.jpeg"/></Relationships>
</file>

<file path=ppt/slides/_rels/slide42.xml.rels><?xml version="1.0" encoding="UTF-8" standalone="yes"?>
<Relationships xmlns="http://schemas.openxmlformats.org/package/2006/relationships"><Relationship Id="rId3" Type="http://schemas.openxmlformats.org/officeDocument/2006/relationships/image" Target="../media/image143.png"/><Relationship Id="rId4" Type="http://schemas.openxmlformats.org/officeDocument/2006/relationships/image" Target="../media/image132.png"/><Relationship Id="rId5" Type="http://schemas.openxmlformats.org/officeDocument/2006/relationships/image" Target="../media/image122.png"/><Relationship Id="rId6" Type="http://schemas.openxmlformats.org/officeDocument/2006/relationships/image" Target="../media/image144.png"/><Relationship Id="rId7" Type="http://schemas.openxmlformats.org/officeDocument/2006/relationships/image" Target="../media/image145.png"/><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43.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22.png"/><Relationship Id="rId5" Type="http://schemas.openxmlformats.org/officeDocument/2006/relationships/image" Target="../media/image144.png"/><Relationship Id="rId6" Type="http://schemas.openxmlformats.org/officeDocument/2006/relationships/image" Target="../media/image145.png"/><Relationship Id="rId7" Type="http://schemas.openxmlformats.org/officeDocument/2006/relationships/image" Target="../media/image146.png"/><Relationship Id="rId8" Type="http://schemas.openxmlformats.org/officeDocument/2006/relationships/image" Target="../media/image147.png"/><Relationship Id="rId9"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image" Target="../media/image143.png"/></Relationships>
</file>

<file path=ppt/slides/_rels/slide44.xml.rels><?xml version="1.0" encoding="UTF-8" standalone="yes"?>
<Relationships xmlns="http://schemas.openxmlformats.org/package/2006/relationships"><Relationship Id="rId3" Type="http://schemas.openxmlformats.org/officeDocument/2006/relationships/image" Target="../media/image143.png"/><Relationship Id="rId4" Type="http://schemas.openxmlformats.org/officeDocument/2006/relationships/image" Target="../media/image132.png"/><Relationship Id="rId5" Type="http://schemas.openxmlformats.org/officeDocument/2006/relationships/image" Target="../media/image122.png"/><Relationship Id="rId6" Type="http://schemas.openxmlformats.org/officeDocument/2006/relationships/image" Target="../media/image144.png"/><Relationship Id="rId7" Type="http://schemas.openxmlformats.org/officeDocument/2006/relationships/image" Target="../media/image145.png"/><Relationship Id="rId1" Type="http://schemas.openxmlformats.org/officeDocument/2006/relationships/slideLayout" Target="../slideLayouts/slideLayout2.xml"/><Relationship Id="rId2" Type="http://schemas.openxmlformats.org/officeDocument/2006/relationships/image" Target="../media/image148.png"/></Relationships>
</file>

<file path=ppt/slides/_rels/slide45.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22.png"/><Relationship Id="rId5" Type="http://schemas.openxmlformats.org/officeDocument/2006/relationships/image" Target="../media/image144.png"/><Relationship Id="rId6" Type="http://schemas.openxmlformats.org/officeDocument/2006/relationships/image" Target="../media/image145.png"/><Relationship Id="rId7" Type="http://schemas.openxmlformats.org/officeDocument/2006/relationships/image" Target="../media/image149.png"/><Relationship Id="rId8" Type="http://schemas.openxmlformats.org/officeDocument/2006/relationships/image" Target="../media/image150.png"/><Relationship Id="rId9"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image" Target="../media/image143.png"/></Relationships>
</file>

<file path=ppt/slides/_rels/slide46.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44.png"/><Relationship Id="rId5" Type="http://schemas.openxmlformats.org/officeDocument/2006/relationships/image" Target="../media/image151.png"/><Relationship Id="rId6" Type="http://schemas.openxmlformats.org/officeDocument/2006/relationships/image" Target="../media/image141.png"/><Relationship Id="rId7" Type="http://schemas.openxmlformats.org/officeDocument/2006/relationships/image" Target="../media/image145.png"/><Relationship Id="rId1" Type="http://schemas.openxmlformats.org/officeDocument/2006/relationships/slideLayout" Target="../slideLayouts/slideLayout2.xml"/><Relationship Id="rId2" Type="http://schemas.openxmlformats.org/officeDocument/2006/relationships/image" Target="../media/image143.png"/></Relationships>
</file>

<file path=ppt/slides/_rels/slide47.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32.png"/><Relationship Id="rId5" Type="http://schemas.openxmlformats.org/officeDocument/2006/relationships/image" Target="../media/image152.png"/><Relationship Id="rId6" Type="http://schemas.openxmlformats.org/officeDocument/2006/relationships/image" Target="../media/image153.png"/><Relationship Id="rId7" Type="http://schemas.openxmlformats.org/officeDocument/2006/relationships/image" Target="../media/image154.png"/><Relationship Id="rId1" Type="http://schemas.openxmlformats.org/officeDocument/2006/relationships/slideLayout" Target="../slideLayouts/slideLayout9.xml"/><Relationship Id="rId2" Type="http://schemas.openxmlformats.org/officeDocument/2006/relationships/image" Target="../media/image144.png"/></Relationships>
</file>

<file path=ppt/slides/_rels/slide48.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32.png"/><Relationship Id="rId5" Type="http://schemas.openxmlformats.org/officeDocument/2006/relationships/image" Target="../media/image152.png"/><Relationship Id="rId6" Type="http://schemas.openxmlformats.org/officeDocument/2006/relationships/image" Target="../media/image153.png"/><Relationship Id="rId7" Type="http://schemas.openxmlformats.org/officeDocument/2006/relationships/image" Target="../media/image155.png"/><Relationship Id="rId1" Type="http://schemas.openxmlformats.org/officeDocument/2006/relationships/slideLayout" Target="../slideLayouts/slideLayout9.xml"/><Relationship Id="rId2" Type="http://schemas.openxmlformats.org/officeDocument/2006/relationships/image" Target="../media/image144.png"/></Relationships>
</file>

<file path=ppt/slides/_rels/slide49.xml.rels><?xml version="1.0" encoding="UTF-8" standalone="yes"?>
<Relationships xmlns="http://schemas.openxmlformats.org/package/2006/relationships"><Relationship Id="rId3" Type="http://schemas.openxmlformats.org/officeDocument/2006/relationships/image" Target="../media/image157.png"/><Relationship Id="rId4" Type="http://schemas.openxmlformats.org/officeDocument/2006/relationships/image" Target="../media/image122.png"/><Relationship Id="rId5" Type="http://schemas.openxmlformats.org/officeDocument/2006/relationships/image" Target="../media/image158.png"/><Relationship Id="rId6" Type="http://schemas.openxmlformats.org/officeDocument/2006/relationships/image" Target="../media/image159.png"/><Relationship Id="rId7" Type="http://schemas.openxmlformats.org/officeDocument/2006/relationships/image" Target="../media/image134.png"/><Relationship Id="rId8" Type="http://schemas.openxmlformats.org/officeDocument/2006/relationships/image" Target="../media/image145.png"/><Relationship Id="rId9" Type="http://schemas.openxmlformats.org/officeDocument/2006/relationships/image" Target="../media/image132.png"/><Relationship Id="rId10" Type="http://schemas.openxmlformats.org/officeDocument/2006/relationships/image" Target="../media/image160.png"/><Relationship Id="rId1" Type="http://schemas.openxmlformats.org/officeDocument/2006/relationships/slideLayout" Target="../slideLayouts/slideLayout2.xml"/><Relationship Id="rId2" Type="http://schemas.openxmlformats.org/officeDocument/2006/relationships/image" Target="../media/image156.png"/></Relationships>
</file>

<file path=ppt/slides/_rels/slide5.xml.rels><?xml version="1.0" encoding="UTF-8" standalone="yes"?>
<Relationships xmlns="http://schemas.openxmlformats.org/package/2006/relationships"><Relationship Id="rId11" Type="http://schemas.openxmlformats.org/officeDocument/2006/relationships/image" Target="../media/image39.png"/><Relationship Id="rId12" Type="http://schemas.openxmlformats.org/officeDocument/2006/relationships/image" Target="../media/image9.png"/><Relationship Id="rId13" Type="http://schemas.openxmlformats.org/officeDocument/2006/relationships/image" Target="../media/image48.png"/><Relationship Id="rId14" Type="http://schemas.openxmlformats.org/officeDocument/2006/relationships/image" Target="../media/image49.png"/><Relationship Id="rId1" Type="http://schemas.openxmlformats.org/officeDocument/2006/relationships/slideLayout" Target="../slideLayouts/slideLayout9.xml"/><Relationship Id="rId2" Type="http://schemas.openxmlformats.org/officeDocument/2006/relationships/image" Target="../media/image42.png"/><Relationship Id="rId3" Type="http://schemas.openxmlformats.org/officeDocument/2006/relationships/image" Target="../media/image8.png"/><Relationship Id="rId4" Type="http://schemas.openxmlformats.org/officeDocument/2006/relationships/image" Target="../media/image43.png"/><Relationship Id="rId5" Type="http://schemas.openxmlformats.org/officeDocument/2006/relationships/image" Target="../media/image36.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38.png"/><Relationship Id="rId9" Type="http://schemas.openxmlformats.org/officeDocument/2006/relationships/image" Target="../media/image46.png"/><Relationship Id="rId10" Type="http://schemas.openxmlformats.org/officeDocument/2006/relationships/image" Target="../media/image47.png"/></Relationships>
</file>

<file path=ppt/slides/_rels/slide50.xml.rels><?xml version="1.0" encoding="UTF-8" standalone="yes"?>
<Relationships xmlns="http://schemas.openxmlformats.org/package/2006/relationships"><Relationship Id="rId11" Type="http://schemas.openxmlformats.org/officeDocument/2006/relationships/image" Target="../media/image168.jpeg"/><Relationship Id="rId12" Type="http://schemas.openxmlformats.org/officeDocument/2006/relationships/image" Target="../media/image169.png"/><Relationship Id="rId1" Type="http://schemas.openxmlformats.org/officeDocument/2006/relationships/slideLayout" Target="../slideLayouts/slideLayout9.xml"/><Relationship Id="rId2" Type="http://schemas.openxmlformats.org/officeDocument/2006/relationships/image" Target="../media/image161.jpeg"/><Relationship Id="rId3" Type="http://schemas.openxmlformats.org/officeDocument/2006/relationships/image" Target="../media/image72.png"/><Relationship Id="rId4" Type="http://schemas.openxmlformats.org/officeDocument/2006/relationships/image" Target="../media/image162.png"/><Relationship Id="rId5" Type="http://schemas.openxmlformats.org/officeDocument/2006/relationships/image" Target="../media/image163.png"/><Relationship Id="rId6" Type="http://schemas.openxmlformats.org/officeDocument/2006/relationships/image" Target="../media/image164.jpeg"/><Relationship Id="rId7" Type="http://schemas.openxmlformats.org/officeDocument/2006/relationships/image" Target="../media/image165.png"/><Relationship Id="rId8" Type="http://schemas.openxmlformats.org/officeDocument/2006/relationships/image" Target="../media/image41.png"/><Relationship Id="rId9" Type="http://schemas.openxmlformats.org/officeDocument/2006/relationships/image" Target="../media/image166.png"/><Relationship Id="rId10" Type="http://schemas.openxmlformats.org/officeDocument/2006/relationships/image" Target="../media/image167.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0.png"/></Relationships>
</file>

<file path=ppt/slides/_rels/slide53.xml.rels><?xml version="1.0" encoding="UTF-8" standalone="yes"?>
<Relationships xmlns="http://schemas.openxmlformats.org/package/2006/relationships"><Relationship Id="rId3" Type="http://schemas.openxmlformats.org/officeDocument/2006/relationships/image" Target="../media/image171.png"/><Relationship Id="rId4" Type="http://schemas.openxmlformats.org/officeDocument/2006/relationships/image" Target="../media/image132.png"/><Relationship Id="rId5" Type="http://schemas.openxmlformats.org/officeDocument/2006/relationships/image" Target="../media/image152.png"/><Relationship Id="rId6" Type="http://schemas.openxmlformats.org/officeDocument/2006/relationships/image" Target="../media/image172.png"/><Relationship Id="rId7" Type="http://schemas.openxmlformats.org/officeDocument/2006/relationships/image" Target="../media/image141.png"/><Relationship Id="rId8" Type="http://schemas.openxmlformats.org/officeDocument/2006/relationships/image" Target="../media/image15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4.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52.png"/><Relationship Id="rId5" Type="http://schemas.openxmlformats.org/officeDocument/2006/relationships/image" Target="../media/image172.png"/><Relationship Id="rId6" Type="http://schemas.openxmlformats.org/officeDocument/2006/relationships/image" Target="../media/image141.png"/><Relationship Id="rId7" Type="http://schemas.openxmlformats.org/officeDocument/2006/relationships/image" Target="../media/image153.png"/><Relationship Id="rId1" Type="http://schemas.openxmlformats.org/officeDocument/2006/relationships/slideLayout" Target="../slideLayouts/slideLayout2.xml"/><Relationship Id="rId2" Type="http://schemas.openxmlformats.org/officeDocument/2006/relationships/image" Target="../media/image173.png"/></Relationships>
</file>

<file path=ppt/slides/_rels/slide55.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52.png"/><Relationship Id="rId5" Type="http://schemas.openxmlformats.org/officeDocument/2006/relationships/image" Target="../media/image172.png"/><Relationship Id="rId6" Type="http://schemas.openxmlformats.org/officeDocument/2006/relationships/image" Target="../media/image141.png"/><Relationship Id="rId7" Type="http://schemas.openxmlformats.org/officeDocument/2006/relationships/image" Target="../media/image175.png"/><Relationship Id="rId1" Type="http://schemas.openxmlformats.org/officeDocument/2006/relationships/slideLayout" Target="../slideLayouts/slideLayout2.xml"/><Relationship Id="rId2" Type="http://schemas.openxmlformats.org/officeDocument/2006/relationships/image" Target="../media/image174.png"/></Relationships>
</file>

<file path=ppt/slides/_rels/slide56.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58.png"/><Relationship Id="rId5" Type="http://schemas.openxmlformats.org/officeDocument/2006/relationships/image" Target="../media/image141.png"/><Relationship Id="rId6" Type="http://schemas.openxmlformats.org/officeDocument/2006/relationships/image" Target="../media/image145.png"/><Relationship Id="rId7" Type="http://schemas.openxmlformats.org/officeDocument/2006/relationships/image" Target="../media/image177.png"/><Relationship Id="rId8" Type="http://schemas.openxmlformats.org/officeDocument/2006/relationships/image" Target="../media/image160.png"/><Relationship Id="rId9" Type="http://schemas.openxmlformats.org/officeDocument/2006/relationships/image" Target="../media/image178.png"/><Relationship Id="rId1" Type="http://schemas.openxmlformats.org/officeDocument/2006/relationships/slideLayout" Target="../slideLayouts/slideLayout2.xml"/><Relationship Id="rId2" Type="http://schemas.openxmlformats.org/officeDocument/2006/relationships/image" Target="../media/image176.png"/></Relationships>
</file>

<file path=ppt/slides/_rels/slide57.xml.rels><?xml version="1.0" encoding="UTF-8" standalone="yes"?>
<Relationships xmlns="http://schemas.openxmlformats.org/package/2006/relationships"><Relationship Id="rId3" Type="http://schemas.openxmlformats.org/officeDocument/2006/relationships/image" Target="../media/image180.png"/><Relationship Id="rId4" Type="http://schemas.openxmlformats.org/officeDocument/2006/relationships/image" Target="../media/image132.png"/><Relationship Id="rId5" Type="http://schemas.openxmlformats.org/officeDocument/2006/relationships/image" Target="../media/image152.png"/><Relationship Id="rId6" Type="http://schemas.openxmlformats.org/officeDocument/2006/relationships/image" Target="../media/image172.png"/><Relationship Id="rId7" Type="http://schemas.openxmlformats.org/officeDocument/2006/relationships/image" Target="../media/image178.png"/><Relationship Id="rId8" Type="http://schemas.openxmlformats.org/officeDocument/2006/relationships/image" Target="../media/image181.png"/><Relationship Id="rId9" Type="http://schemas.openxmlformats.org/officeDocument/2006/relationships/image" Target="../media/image141.png"/><Relationship Id="rId1" Type="http://schemas.openxmlformats.org/officeDocument/2006/relationships/slideLayout" Target="../slideLayouts/slideLayout2.xml"/><Relationship Id="rId2" Type="http://schemas.openxmlformats.org/officeDocument/2006/relationships/image" Target="../media/image179.png"/></Relationships>
</file>

<file path=ppt/slides/_rels/slide58.xml.rels><?xml version="1.0" encoding="UTF-8" standalone="yes"?>
<Relationships xmlns="http://schemas.openxmlformats.org/package/2006/relationships"><Relationship Id="rId3" Type="http://schemas.openxmlformats.org/officeDocument/2006/relationships/image" Target="../media/image132.png"/><Relationship Id="rId4" Type="http://schemas.openxmlformats.org/officeDocument/2006/relationships/image" Target="../media/image158.png"/><Relationship Id="rId5" Type="http://schemas.openxmlformats.org/officeDocument/2006/relationships/image" Target="../media/image177.png"/><Relationship Id="rId6" Type="http://schemas.openxmlformats.org/officeDocument/2006/relationships/image" Target="../media/image183.png"/><Relationship Id="rId7" Type="http://schemas.openxmlformats.org/officeDocument/2006/relationships/image" Target="../media/image184.png"/><Relationship Id="rId8" Type="http://schemas.openxmlformats.org/officeDocument/2006/relationships/image" Target="../media/image178.png"/><Relationship Id="rId9" Type="http://schemas.openxmlformats.org/officeDocument/2006/relationships/image" Target="../media/image185.png"/><Relationship Id="rId10" Type="http://schemas.openxmlformats.org/officeDocument/2006/relationships/image" Target="../media/image160.png"/><Relationship Id="rId1" Type="http://schemas.openxmlformats.org/officeDocument/2006/relationships/slideLayout" Target="../slideLayouts/slideLayout2.xml"/><Relationship Id="rId2" Type="http://schemas.openxmlformats.org/officeDocument/2006/relationships/image" Target="../media/image182.png"/></Relationships>
</file>

<file path=ppt/slides/_rels/slide59.xml.rels><?xml version="1.0" encoding="UTF-8" standalone="yes"?>
<Relationships xmlns="http://schemas.openxmlformats.org/package/2006/relationships"><Relationship Id="rId3" Type="http://schemas.openxmlformats.org/officeDocument/2006/relationships/image" Target="../media/image152.png"/><Relationship Id="rId4" Type="http://schemas.openxmlformats.org/officeDocument/2006/relationships/image" Target="../media/image172.png"/><Relationship Id="rId5" Type="http://schemas.openxmlformats.org/officeDocument/2006/relationships/image" Target="../media/image183.png"/><Relationship Id="rId6" Type="http://schemas.openxmlformats.org/officeDocument/2006/relationships/image" Target="../media/image178.png"/><Relationship Id="rId7" Type="http://schemas.openxmlformats.org/officeDocument/2006/relationships/image" Target="../media/image181.png"/><Relationship Id="rId8" Type="http://schemas.openxmlformats.org/officeDocument/2006/relationships/image" Target="../media/image186.png"/><Relationship Id="rId9" Type="http://schemas.openxmlformats.org/officeDocument/2006/relationships/image" Target="../media/image187.png"/><Relationship Id="rId10" Type="http://schemas.openxmlformats.org/officeDocument/2006/relationships/image" Target="../media/image160.png"/><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8.tiff"/><Relationship Id="rId3" Type="http://schemas.openxmlformats.org/officeDocument/2006/relationships/image" Target="../media/image189.png"/></Relationships>
</file>

<file path=ppt/slides/_rels/slide61.xml.rels><?xml version="1.0" encoding="UTF-8" standalone="yes"?>
<Relationships xmlns="http://schemas.openxmlformats.org/package/2006/relationships"><Relationship Id="rId3" Type="http://schemas.openxmlformats.org/officeDocument/2006/relationships/image" Target="../media/image183.png"/><Relationship Id="rId4" Type="http://schemas.openxmlformats.org/officeDocument/2006/relationships/image" Target="../media/image191.png"/><Relationship Id="rId5" Type="http://schemas.openxmlformats.org/officeDocument/2006/relationships/image" Target="../media/image158.png"/><Relationship Id="rId6" Type="http://schemas.openxmlformats.org/officeDocument/2006/relationships/image" Target="../media/image177.png"/><Relationship Id="rId7" Type="http://schemas.openxmlformats.org/officeDocument/2006/relationships/image" Target="../media/image160.png"/><Relationship Id="rId8" Type="http://schemas.openxmlformats.org/officeDocument/2006/relationships/image" Target="../media/image192.png"/><Relationship Id="rId9" Type="http://schemas.openxmlformats.org/officeDocument/2006/relationships/image" Target="../media/image178.png"/><Relationship Id="rId1" Type="http://schemas.openxmlformats.org/officeDocument/2006/relationships/slideLayout" Target="../slideLayouts/slideLayout2.xml"/><Relationship Id="rId2" Type="http://schemas.openxmlformats.org/officeDocument/2006/relationships/image" Target="../media/image19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3.png"/></Relationships>
</file>

<file path=ppt/slides/_rels/slide63.xml.rels><?xml version="1.0" encoding="UTF-8" standalone="yes"?>
<Relationships xmlns="http://schemas.openxmlformats.org/package/2006/relationships"><Relationship Id="rId3" Type="http://schemas.openxmlformats.org/officeDocument/2006/relationships/image" Target="../media/image194.png"/><Relationship Id="rId4" Type="http://schemas.openxmlformats.org/officeDocument/2006/relationships/image" Target="../media/image41.png"/><Relationship Id="rId1" Type="http://schemas.openxmlformats.org/officeDocument/2006/relationships/slideLayout" Target="../slideLayouts/slideLayout9.xml"/><Relationship Id="rId2" Type="http://schemas.openxmlformats.org/officeDocument/2006/relationships/image" Target="../media/image72.png"/></Relationships>
</file>

<file path=ppt/slides/_rels/slide64.xml.rels><?xml version="1.0" encoding="UTF-8" standalone="yes"?>
<Relationships xmlns="http://schemas.openxmlformats.org/package/2006/relationships"><Relationship Id="rId3" Type="http://schemas.openxmlformats.org/officeDocument/2006/relationships/image" Target="../media/image196.jpeg"/><Relationship Id="rId4" Type="http://schemas.openxmlformats.org/officeDocument/2006/relationships/image" Target="../media/image194.png"/><Relationship Id="rId1" Type="http://schemas.openxmlformats.org/officeDocument/2006/relationships/slideLayout" Target="../slideLayouts/slideLayout9.xml"/><Relationship Id="rId2" Type="http://schemas.openxmlformats.org/officeDocument/2006/relationships/image" Target="../media/image195.jpeg"/></Relationships>
</file>

<file path=ppt/slides/_rels/slide65.xml.rels><?xml version="1.0" encoding="UTF-8" standalone="yes"?>
<Relationships xmlns="http://schemas.openxmlformats.org/package/2006/relationships"><Relationship Id="rId3" Type="http://schemas.openxmlformats.org/officeDocument/2006/relationships/image" Target="../media/image198.png"/><Relationship Id="rId4" Type="http://schemas.openxmlformats.org/officeDocument/2006/relationships/image" Target="../media/image199.png"/><Relationship Id="rId1" Type="http://schemas.openxmlformats.org/officeDocument/2006/relationships/slideLayout" Target="../slideLayouts/slideLayout2.xml"/><Relationship Id="rId2" Type="http://schemas.openxmlformats.org/officeDocument/2006/relationships/image" Target="../media/image19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01.png"/><Relationship Id="rId4" Type="http://schemas.openxmlformats.org/officeDocument/2006/relationships/image" Target="../media/image191.png"/><Relationship Id="rId5" Type="http://schemas.openxmlformats.org/officeDocument/2006/relationships/image" Target="../media/image158.png"/><Relationship Id="rId6" Type="http://schemas.openxmlformats.org/officeDocument/2006/relationships/image" Target="../media/image145.png"/><Relationship Id="rId7" Type="http://schemas.openxmlformats.org/officeDocument/2006/relationships/image" Target="../media/image178.png"/><Relationship Id="rId1" Type="http://schemas.openxmlformats.org/officeDocument/2006/relationships/slideLayout" Target="../slideLayouts/slideLayout2.xml"/><Relationship Id="rId2" Type="http://schemas.openxmlformats.org/officeDocument/2006/relationships/image" Target="../media/image200.png"/></Relationships>
</file>

<file path=ppt/slides/_rels/slide68.xml.rels><?xml version="1.0" encoding="UTF-8" standalone="yes"?>
<Relationships xmlns="http://schemas.openxmlformats.org/package/2006/relationships"><Relationship Id="rId3" Type="http://schemas.openxmlformats.org/officeDocument/2006/relationships/image" Target="../media/image158.png"/><Relationship Id="rId4" Type="http://schemas.openxmlformats.org/officeDocument/2006/relationships/image" Target="../media/image202.png"/><Relationship Id="rId5" Type="http://schemas.openxmlformats.org/officeDocument/2006/relationships/image" Target="../media/image203.png"/><Relationship Id="rId6" Type="http://schemas.openxmlformats.org/officeDocument/2006/relationships/image" Target="../media/image204.png"/><Relationship Id="rId7" Type="http://schemas.openxmlformats.org/officeDocument/2006/relationships/image" Target="../media/image178.png"/><Relationship Id="rId1" Type="http://schemas.openxmlformats.org/officeDocument/2006/relationships/slideLayout" Target="../slideLayouts/slideLayout2.xml"/><Relationship Id="rId2" Type="http://schemas.openxmlformats.org/officeDocument/2006/relationships/image" Target="../media/image201.png"/></Relationships>
</file>

<file path=ppt/slides/_rels/slide69.xml.rels><?xml version="1.0" encoding="UTF-8" standalone="yes"?>
<Relationships xmlns="http://schemas.openxmlformats.org/package/2006/relationships"><Relationship Id="rId3" Type="http://schemas.openxmlformats.org/officeDocument/2006/relationships/image" Target="../media/image206.png"/><Relationship Id="rId4" Type="http://schemas.openxmlformats.org/officeDocument/2006/relationships/image" Target="../media/image201.png"/><Relationship Id="rId5" Type="http://schemas.openxmlformats.org/officeDocument/2006/relationships/image" Target="../media/image145.png"/><Relationship Id="rId6" Type="http://schemas.openxmlformats.org/officeDocument/2006/relationships/image" Target="../media/image132.png"/><Relationship Id="rId7" Type="http://schemas.openxmlformats.org/officeDocument/2006/relationships/image" Target="../media/image178.png"/><Relationship Id="rId1" Type="http://schemas.openxmlformats.org/officeDocument/2006/relationships/slideLayout" Target="../slideLayouts/slideLayout2.xml"/><Relationship Id="rId2" Type="http://schemas.openxmlformats.org/officeDocument/2006/relationships/image" Target="../media/image20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1.png"/><Relationship Id="rId3" Type="http://schemas.openxmlformats.org/officeDocument/2006/relationships/image" Target="../media/image52.png"/></Relationships>
</file>

<file path=ppt/slides/_rels/slide70.xml.rels><?xml version="1.0" encoding="UTF-8" standalone="yes"?>
<Relationships xmlns="http://schemas.openxmlformats.org/package/2006/relationships"><Relationship Id="rId3" Type="http://schemas.openxmlformats.org/officeDocument/2006/relationships/image" Target="../media/image207.png"/><Relationship Id="rId4" Type="http://schemas.openxmlformats.org/officeDocument/2006/relationships/image" Target="../media/image132.png"/><Relationship Id="rId5" Type="http://schemas.openxmlformats.org/officeDocument/2006/relationships/image" Target="../media/image178.png"/><Relationship Id="rId6" Type="http://schemas.openxmlformats.org/officeDocument/2006/relationships/image" Target="../media/image152.png"/><Relationship Id="rId7" Type="http://schemas.openxmlformats.org/officeDocument/2006/relationships/image" Target="../media/image186.png"/><Relationship Id="rId8" Type="http://schemas.openxmlformats.org/officeDocument/2006/relationships/image" Target="../media/image208.png"/><Relationship Id="rId1" Type="http://schemas.openxmlformats.org/officeDocument/2006/relationships/slideLayout" Target="../slideLayouts/slideLayout2.xml"/><Relationship Id="rId2" Type="http://schemas.openxmlformats.org/officeDocument/2006/relationships/image" Target="../media/image20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9.png"/><Relationship Id="rId3" Type="http://schemas.openxmlformats.org/officeDocument/2006/relationships/image" Target="../media/image201.png"/></Relationships>
</file>

<file path=ppt/slides/_rels/slide72.xml.rels><?xml version="1.0" encoding="UTF-8" standalone="yes"?>
<Relationships xmlns="http://schemas.openxmlformats.org/package/2006/relationships"><Relationship Id="rId3" Type="http://schemas.openxmlformats.org/officeDocument/2006/relationships/image" Target="../media/image211.png"/><Relationship Id="rId4" Type="http://schemas.openxmlformats.org/officeDocument/2006/relationships/image" Target="../media/image201.png"/><Relationship Id="rId1" Type="http://schemas.openxmlformats.org/officeDocument/2006/relationships/slideLayout" Target="../slideLayouts/slideLayout9.xml"/><Relationship Id="rId2" Type="http://schemas.openxmlformats.org/officeDocument/2006/relationships/image" Target="../media/image210.png"/></Relationships>
</file>

<file path=ppt/slides/_rels/slide73.xml.rels><?xml version="1.0" encoding="UTF-8" standalone="yes"?>
<Relationships xmlns="http://schemas.openxmlformats.org/package/2006/relationships"><Relationship Id="rId3" Type="http://schemas.openxmlformats.org/officeDocument/2006/relationships/image" Target="../media/image201.png"/><Relationship Id="rId4" Type="http://schemas.openxmlformats.org/officeDocument/2006/relationships/image" Target="../media/image213.png"/><Relationship Id="rId1" Type="http://schemas.openxmlformats.org/officeDocument/2006/relationships/slideLayout" Target="../slideLayouts/slideLayout9.xml"/><Relationship Id="rId2" Type="http://schemas.openxmlformats.org/officeDocument/2006/relationships/image" Target="../media/image212.png"/></Relationships>
</file>

<file path=ppt/slides/_rels/slide74.xml.rels><?xml version="1.0" encoding="UTF-8" standalone="yes"?>
<Relationships xmlns="http://schemas.openxmlformats.org/package/2006/relationships"><Relationship Id="rId3" Type="http://schemas.openxmlformats.org/officeDocument/2006/relationships/image" Target="../media/image191.png"/><Relationship Id="rId4" Type="http://schemas.openxmlformats.org/officeDocument/2006/relationships/image" Target="../media/image158.png"/><Relationship Id="rId5" Type="http://schemas.openxmlformats.org/officeDocument/2006/relationships/image" Target="../media/image145.png"/><Relationship Id="rId1" Type="http://schemas.openxmlformats.org/officeDocument/2006/relationships/slideLayout" Target="../slideLayouts/slideLayout2.xml"/><Relationship Id="rId2" Type="http://schemas.openxmlformats.org/officeDocument/2006/relationships/image" Target="../media/image21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216.jpeg"/><Relationship Id="rId4" Type="http://schemas.microsoft.com/office/2007/relationships/hdphoto" Target="../media/hdphoto1.wdp"/><Relationship Id="rId5" Type="http://schemas.openxmlformats.org/officeDocument/2006/relationships/image" Target="../media/image217.png"/><Relationship Id="rId6" Type="http://schemas.openxmlformats.org/officeDocument/2006/relationships/image" Target="../media/image218.png"/><Relationship Id="rId7" Type="http://schemas.openxmlformats.org/officeDocument/2006/relationships/hyperlink" Target="http://en.wikipedia.org/wiki/AC_power_plugs_and_sockets" TargetMode="External"/><Relationship Id="rId8" Type="http://schemas.openxmlformats.org/officeDocument/2006/relationships/hyperlink" Target="http://kropla.com/electric2.htm" TargetMode="External"/><Relationship Id="rId9" Type="http://schemas.openxmlformats.org/officeDocument/2006/relationships/image" Target="../media/image219.png"/><Relationship Id="rId10" Type="http://schemas.openxmlformats.org/officeDocument/2006/relationships/image" Target="../media/image220.png"/><Relationship Id="rId11" Type="http://schemas.microsoft.com/office/2007/relationships/hdphoto" Target="../media/hdphoto2.wdp"/><Relationship Id="rId1" Type="http://schemas.openxmlformats.org/officeDocument/2006/relationships/slideLayout" Target="../slideLayouts/slideLayout9.xml"/><Relationship Id="rId2" Type="http://schemas.openxmlformats.org/officeDocument/2006/relationships/image" Target="../media/image21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2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14.png"/><Relationship Id="rId5" Type="http://schemas.openxmlformats.org/officeDocument/2006/relationships/image" Target="../media/image223.png"/><Relationship Id="rId1" Type="http://schemas.openxmlformats.org/officeDocument/2006/relationships/slideLayout" Target="../slideLayouts/slideLayout9.xml"/><Relationship Id="rId2" Type="http://schemas.openxmlformats.org/officeDocument/2006/relationships/image" Target="../media/image22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1" Type="http://schemas.openxmlformats.org/officeDocument/2006/relationships/image" Target="../media/image63.png"/><Relationship Id="rId12" Type="http://schemas.openxmlformats.org/officeDocument/2006/relationships/image" Target="../media/image64.png"/><Relationship Id="rId13" Type="http://schemas.openxmlformats.org/officeDocument/2006/relationships/image" Target="../media/image65.png"/><Relationship Id="rId1" Type="http://schemas.openxmlformats.org/officeDocument/2006/relationships/slideLayout" Target="../slideLayouts/slideLayout9.xml"/><Relationship Id="rId2" Type="http://schemas.openxmlformats.org/officeDocument/2006/relationships/image" Target="../media/image54.png"/><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png"/><Relationship Id="rId7" Type="http://schemas.openxmlformats.org/officeDocument/2006/relationships/image" Target="../media/image59.png"/><Relationship Id="rId8" Type="http://schemas.openxmlformats.org/officeDocument/2006/relationships/image" Target="../media/image60.png"/><Relationship Id="rId9" Type="http://schemas.openxmlformats.org/officeDocument/2006/relationships/image" Target="../media/image61.png"/><Relationship Id="rId10" Type="http://schemas.openxmlformats.org/officeDocument/2006/relationships/image" Target="../media/image6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24.png"/><Relationship Id="rId1" Type="http://schemas.openxmlformats.org/officeDocument/2006/relationships/slideLayout" Target="../slideLayouts/slideLayout15.xml"/><Relationship Id="rId2" Type="http://schemas.openxmlformats.org/officeDocument/2006/relationships/image" Target="../media/image24.png"/></Relationships>
</file>

<file path=ppt/slides/_rels/slide92.xml.rels><?xml version="1.0" encoding="UTF-8" standalone="yes"?>
<Relationships xmlns="http://schemas.openxmlformats.org/package/2006/relationships"><Relationship Id="rId3" Type="http://schemas.openxmlformats.org/officeDocument/2006/relationships/image" Target="../media/image226.png"/><Relationship Id="rId4" Type="http://schemas.openxmlformats.org/officeDocument/2006/relationships/image" Target="../media/image227.png"/><Relationship Id="rId5" Type="http://schemas.openxmlformats.org/officeDocument/2006/relationships/image" Target="../media/image228.png"/><Relationship Id="rId6" Type="http://schemas.openxmlformats.org/officeDocument/2006/relationships/image" Target="../media/image229.png"/><Relationship Id="rId7" Type="http://schemas.openxmlformats.org/officeDocument/2006/relationships/image" Target="../media/image230.png"/><Relationship Id="rId8" Type="http://schemas.openxmlformats.org/officeDocument/2006/relationships/image" Target="../media/image231.png"/><Relationship Id="rId1" Type="http://schemas.openxmlformats.org/officeDocument/2006/relationships/slideLayout" Target="../slideLayouts/slideLayout15.xml"/><Relationship Id="rId2" Type="http://schemas.openxmlformats.org/officeDocument/2006/relationships/image" Target="../media/image22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32.png"/></Relationships>
</file>

<file path=ppt/slides/_rels/slide94.xml.rels><?xml version="1.0" encoding="UTF-8" standalone="yes"?>
<Relationships xmlns="http://schemas.openxmlformats.org/package/2006/relationships"><Relationship Id="rId11" Type="http://schemas.openxmlformats.org/officeDocument/2006/relationships/image" Target="../media/image241.png"/><Relationship Id="rId12" Type="http://schemas.openxmlformats.org/officeDocument/2006/relationships/image" Target="../media/image242.png"/><Relationship Id="rId13" Type="http://schemas.microsoft.com/office/2007/relationships/hdphoto" Target="../media/hdphoto3.wdp"/><Relationship Id="rId14" Type="http://schemas.openxmlformats.org/officeDocument/2006/relationships/image" Target="../media/image243.png"/><Relationship Id="rId15" Type="http://schemas.openxmlformats.org/officeDocument/2006/relationships/image" Target="../media/image244.png"/><Relationship Id="rId16" Type="http://schemas.openxmlformats.org/officeDocument/2006/relationships/image" Target="../media/image245.png"/><Relationship Id="rId17" Type="http://schemas.openxmlformats.org/officeDocument/2006/relationships/image" Target="../media/image246.png"/><Relationship Id="rId18" Type="http://schemas.openxmlformats.org/officeDocument/2006/relationships/image" Target="../media/image247.png"/><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33.png"/><Relationship Id="rId4" Type="http://schemas.openxmlformats.org/officeDocument/2006/relationships/image" Target="../media/image234.png"/><Relationship Id="rId5" Type="http://schemas.openxmlformats.org/officeDocument/2006/relationships/image" Target="../media/image235.png"/><Relationship Id="rId6" Type="http://schemas.openxmlformats.org/officeDocument/2006/relationships/image" Target="../media/image236.png"/><Relationship Id="rId7" Type="http://schemas.openxmlformats.org/officeDocument/2006/relationships/image" Target="../media/image237.png"/><Relationship Id="rId8" Type="http://schemas.openxmlformats.org/officeDocument/2006/relationships/image" Target="../media/image238.png"/><Relationship Id="rId9" Type="http://schemas.openxmlformats.org/officeDocument/2006/relationships/image" Target="../media/image239.png"/><Relationship Id="rId10" Type="http://schemas.openxmlformats.org/officeDocument/2006/relationships/image" Target="../media/image240.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8.png"/><Relationship Id="rId3" Type="http://schemas.openxmlformats.org/officeDocument/2006/relationships/image" Target="../media/image249.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0.jpeg"/><Relationship Id="rId3" Type="http://schemas.openxmlformats.org/officeDocument/2006/relationships/image" Target="../media/image251.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2.png"/><Relationship Id="rId3" Type="http://schemas.openxmlformats.org/officeDocument/2006/relationships/image" Target="../media/image253.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5.jpeg"/><Relationship Id="rId3" Type="http://schemas.openxmlformats.org/officeDocument/2006/relationships/image" Target="../media/image25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eaLnBrk="0" hangingPunct="0">
              <a:defRPr/>
            </a:pPr>
            <a:r>
              <a:rPr lang="en-US" b="1" dirty="0"/>
              <a:t>Fortinet Product </a:t>
            </a:r>
            <a:r>
              <a:rPr lang="en-US" b="1" dirty="0" smtClean="0"/>
              <a:t>Quick Guide</a:t>
            </a:r>
            <a:endParaRPr lang="en-US" b="1" dirty="0"/>
          </a:p>
        </p:txBody>
      </p:sp>
      <p:sp>
        <p:nvSpPr>
          <p:cNvPr id="5" name="Subtitle 4"/>
          <p:cNvSpPr>
            <a:spLocks noGrp="1"/>
          </p:cNvSpPr>
          <p:nvPr>
            <p:ph type="subTitle" idx="1"/>
          </p:nvPr>
        </p:nvSpPr>
        <p:spPr/>
        <p:txBody>
          <a:bodyPr/>
          <a:lstStyle/>
          <a:p>
            <a:pPr eaLnBrk="0" hangingPunct="0">
              <a:defRPr/>
            </a:pPr>
            <a:r>
              <a:rPr lang="en-US" dirty="0" smtClean="0"/>
              <a:t>March, 2015</a:t>
            </a:r>
            <a:endParaRPr lang="en-US" dirty="0"/>
          </a:p>
        </p:txBody>
      </p:sp>
    </p:spTree>
    <p:extLst>
      <p:ext uri="{BB962C8B-B14F-4D97-AF65-F5344CB8AC3E}">
        <p14:creationId xmlns:p14="http://schemas.microsoft.com/office/powerpoint/2010/main" val="22243230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39" name="Rectangle 38"/>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0" name="Rectangle 39"/>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465980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422321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3" name="Rectangle 42"/>
          <p:cNvSpPr/>
          <p:nvPr/>
        </p:nvSpPr>
        <p:spPr bwMode="auto">
          <a:xfrm>
            <a:off x="418717" y="3750589"/>
            <a:ext cx="8229600" cy="436584"/>
          </a:xfrm>
          <a:prstGeom prst="rect">
            <a:avLst/>
          </a:prstGeom>
          <a:solidFill>
            <a:schemeClr val="accent6">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4" name="Rectangle 43"/>
          <p:cNvSpPr/>
          <p:nvPr/>
        </p:nvSpPr>
        <p:spPr bwMode="auto">
          <a:xfrm>
            <a:off x="404961" y="134106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dirty="0">
              <a:ln>
                <a:noFill/>
              </a:ln>
              <a:solidFill>
                <a:srgbClr val="DC291E"/>
              </a:solidFill>
              <a:effectLst/>
              <a:uLnTx/>
              <a:uFillTx/>
              <a:latin typeface="Arial" charset="0"/>
            </a:endParaRPr>
          </a:p>
        </p:txBody>
      </p:sp>
      <p:sp>
        <p:nvSpPr>
          <p:cNvPr id="46" name="Rounded Rectangle 45"/>
          <p:cNvSpPr/>
          <p:nvPr/>
        </p:nvSpPr>
        <p:spPr bwMode="auto">
          <a:xfrm>
            <a:off x="1256680" y="1735391"/>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FortiGuard</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AntiVirus</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7" name="Rounded Rectangle 46"/>
          <p:cNvSpPr/>
          <p:nvPr/>
        </p:nvSpPr>
        <p:spPr bwMode="auto">
          <a:xfrm>
            <a:off x="1256680" y="2067837"/>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FortiGuard NGFW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8" name="Rounded Rectangle 47"/>
          <p:cNvSpPr/>
          <p:nvPr/>
        </p:nvSpPr>
        <p:spPr bwMode="auto">
          <a:xfrm>
            <a:off x="1256680" y="2414699"/>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FortiGuard Web</a:t>
            </a:r>
            <a:r>
              <a:rPr kumimoji="0" lang="en-US" sz="1200" b="1" i="0" u="none" strike="noStrike" kern="0" cap="none" spc="0" normalizeH="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Filtering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9" name="Rounded Rectangle 48"/>
          <p:cNvSpPr/>
          <p:nvPr/>
        </p:nvSpPr>
        <p:spPr bwMode="auto">
          <a:xfrm>
            <a:off x="1256680" y="2768431"/>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FortiGuard</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Antispam</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Service</a:t>
            </a:r>
            <a:endParaRPr kumimoji="0" lang="en-US" sz="1200" b="0" i="0" u="none" strike="noStrike" kern="0" cap="none" spc="0" normalizeH="0" baseline="0" noProof="0" dirty="0">
              <a:ln>
                <a:noFill/>
              </a:ln>
              <a:solidFill>
                <a:srgbClr val="FFFFFF"/>
              </a:solidFill>
              <a:effectLst/>
              <a:uLnTx/>
              <a:uFillTx/>
              <a:latin typeface="Arial" charset="0"/>
            </a:endParaRPr>
          </a:p>
        </p:txBody>
      </p:sp>
      <p:pic>
        <p:nvPicPr>
          <p:cNvPr id="50" name="Picture 49" descr="Fortinet_Shield.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7232" y="1921780"/>
            <a:ext cx="778669" cy="985838"/>
          </a:xfrm>
          <a:prstGeom prst="rect">
            <a:avLst/>
          </a:prstGeom>
          <a:effectLst>
            <a:outerShdw blurRad="152400" dist="101600" dir="5400000" sx="90000" sy="-19000">
              <a:srgbClr val="000000">
                <a:alpha val="20000"/>
              </a:srgbClr>
            </a:outerShdw>
          </a:effectLst>
        </p:spPr>
      </p:pic>
      <p:sp>
        <p:nvSpPr>
          <p:cNvPr id="45" name="Text Placeholder 29"/>
          <p:cNvSpPr>
            <a:spLocks noGrp="1"/>
          </p:cNvSpPr>
          <p:nvPr>
            <p:ph type="body" sz="quarter" idx="4294967295"/>
          </p:nvPr>
        </p:nvSpPr>
        <p:spPr bwMode="auto">
          <a:xfrm>
            <a:off x="4612105" y="1449388"/>
            <a:ext cx="4531896" cy="235267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strike="noStrike" kern="0" cap="none" spc="0" normalizeH="0" baseline="0" noProof="0" dirty="0" smtClean="0">
                <a:ln>
                  <a:noFill/>
                </a:ln>
                <a:solidFill>
                  <a:schemeClr val="tx2"/>
                </a:solidFill>
                <a:effectLst/>
                <a:uLnTx/>
                <a:uFillTx/>
                <a:latin typeface="+mn-lt"/>
              </a:rPr>
              <a:t>FortiGuard Subscription Services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Deliver real-time Automated Updates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Industry Leading Threat Response Time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Comprehensive Threat Library 24x7x365 Operations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Power by Fortinet in-house Global Threat Research Team</a:t>
            </a:r>
          </a:p>
        </p:txBody>
      </p:sp>
    </p:spTree>
    <p:extLst>
      <p:ext uri="{BB962C8B-B14F-4D97-AF65-F5344CB8AC3E}">
        <p14:creationId xmlns:p14="http://schemas.microsoft.com/office/powerpoint/2010/main" val="30213738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1273099384"/>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r:embed="rId2"/>
          <a:stretch>
            <a:fillRect/>
          </a:stretch>
        </p:blipFill>
        <p:spPr>
          <a:xfrm>
            <a:off x="726784" y="1038548"/>
            <a:ext cx="2067993" cy="2971016"/>
          </a:xfrm>
          <a:prstGeom prst="rect">
            <a:avLst/>
          </a:prstGeom>
        </p:spPr>
      </p:pic>
      <p:pic>
        <p:nvPicPr>
          <p:cNvPr id="10" name="Picture 9"/>
          <p:cNvPicPr>
            <a:picLocks noChangeAspect="1"/>
          </p:cNvPicPr>
          <p:nvPr/>
        </p:nvPicPr>
        <p:blipFill>
          <a:blip r:embed="rId3"/>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45794226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1" y="1217559"/>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23783765"/>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16dBm (5 Ghz)</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25765" y="682258"/>
            <a:ext cx="2238996" cy="3358806"/>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2" y="1165086"/>
            <a:ext cx="2361046" cy="2592580"/>
          </a:xfrm>
          <a:prstGeom prst="rect">
            <a:avLst/>
          </a:prstGeom>
        </p:spPr>
      </p:pic>
    </p:spTree>
    <p:extLst>
      <p:ext uri="{BB962C8B-B14F-4D97-AF65-F5344CB8AC3E}">
        <p14:creationId xmlns:p14="http://schemas.microsoft.com/office/powerpoint/2010/main" val="39874315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3779105260"/>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221B</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223B</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pic>
        <p:nvPicPr>
          <p:cNvPr id="8" name="Picture 7"/>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60958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312218345"/>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221C</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223C</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16084151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2522668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14910144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98621418"/>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30865098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987582"/>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 (100 </a:t>
                      </a:r>
                      <a:r>
                        <a:rPr kumimoji="0" lang="en-US" sz="1000" b="0" i="0" u="none" strike="noStrike" cap="none" normalizeH="0" baseline="0" dirty="0" err="1" smtClean="0">
                          <a:ln>
                            <a:noFill/>
                          </a:ln>
                          <a:solidFill>
                            <a:srgbClr val="36424A"/>
                          </a:solidFill>
                          <a:effectLst/>
                          <a:latin typeface="+mn-lt"/>
                        </a:rPr>
                        <a:t>mW</a:t>
                      </a: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10" name="Picture 9"/>
          <p:cNvPicPr>
            <a:picLocks noChangeAspect="1"/>
          </p:cNvPicPr>
          <p:nvPr/>
        </p:nvPicPr>
        <p:blipFill>
          <a:blip r:embed="rId2"/>
          <a:stretch>
            <a:fillRect/>
          </a:stretch>
        </p:blipFill>
        <p:spPr>
          <a:xfrm>
            <a:off x="1269960" y="1777946"/>
            <a:ext cx="3499060" cy="1749530"/>
          </a:xfrm>
          <a:prstGeom prst="rect">
            <a:avLst/>
          </a:prstGeom>
        </p:spPr>
      </p:pic>
    </p:spTree>
    <p:extLst>
      <p:ext uri="{BB962C8B-B14F-4D97-AF65-F5344CB8AC3E}">
        <p14:creationId xmlns:p14="http://schemas.microsoft.com/office/powerpoint/2010/main" val="30390159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353676993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28268744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0246613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600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245485" y="-35685"/>
            <a:ext cx="1909830" cy="4876800"/>
          </a:xfrm>
          <a:prstGeom prst="rect">
            <a:avLst/>
          </a:prstGeom>
        </p:spPr>
      </p:pic>
    </p:spTree>
    <p:extLst>
      <p:ext uri="{BB962C8B-B14F-4D97-AF65-F5344CB8AC3E}">
        <p14:creationId xmlns:p14="http://schemas.microsoft.com/office/powerpoint/2010/main" val="369602053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30898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26dBm (398mW)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1167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872374" y="58688"/>
            <a:ext cx="2069627" cy="4429002"/>
          </a:xfrm>
          <a:prstGeom prst="rect">
            <a:avLst/>
          </a:prstGeom>
        </p:spPr>
      </p:pic>
    </p:spTree>
    <p:extLst>
      <p:ext uri="{BB962C8B-B14F-4D97-AF65-F5344CB8AC3E}">
        <p14:creationId xmlns:p14="http://schemas.microsoft.com/office/powerpoint/2010/main" val="20533191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FortiGate Appliance by Segments</a:t>
            </a:r>
            <a:endParaRPr lang="en-US" dirty="0"/>
          </a:p>
        </p:txBody>
      </p:sp>
      <p:pic>
        <p:nvPicPr>
          <p:cNvPr id="4" name="Content Placeholder 3"/>
          <p:cNvPicPr>
            <a:picLocks noGrp="1" noChangeAspect="1"/>
          </p:cNvPicPr>
          <p:nvPr>
            <p:ph idx="1"/>
          </p:nvPr>
        </p:nvPicPr>
        <p:blipFill>
          <a:blip cstate="print">
            <a:extLst>
              <a:ext uri="{BEBA8EAE-BF5A-486C-A8C5-ECC9F3942E4B}">
                <a14:imgProps xmlns:a14="http://schemas.microsoft.com/office/drawing/2010/main">
                  <a14:imgLayer r:embed="rId3">
                    <a14:imgEffect>
                      <a14:brightnessContrast bright="-17000"/>
                    </a14:imgEffect>
                  </a14:imgLayer>
                </a14:imgProps>
              </a:ext>
              <a:ext uri="{28A0092B-C50C-407E-A947-70E740481C1C}">
                <a14:useLocalDpi xmlns:a14="http://schemas.microsoft.com/office/drawing/2010/main"/>
              </a:ext>
            </a:extLst>
          </a:blip>
          <a:srcRect t="20098" b="20098"/>
          <a:stretch>
            <a:fillRect/>
          </a:stretch>
        </p:blipFill>
        <p:spPr/>
      </p:pic>
      <p:graphicFrame>
        <p:nvGraphicFramePr>
          <p:cNvPr id="30" name="Table 29"/>
          <p:cNvGraphicFramePr>
            <a:graphicFrameLocks noGrp="1"/>
          </p:cNvGraphicFramePr>
          <p:nvPr>
            <p:extLst>
              <p:ext uri="{D42A27DB-BD31-4B8C-83A1-F6EECF244321}">
                <p14:modId xmlns:p14="http://schemas.microsoft.com/office/powerpoint/2010/main" val="1875235956"/>
              </p:ext>
            </p:extLst>
          </p:nvPr>
        </p:nvGraphicFramePr>
        <p:xfrm>
          <a:off x="0" y="972084"/>
          <a:ext cx="9143999" cy="5390196"/>
        </p:xfrm>
        <a:graphic>
          <a:graphicData uri="http://schemas.openxmlformats.org/drawingml/2006/table">
            <a:tbl>
              <a:tblPr/>
              <a:tblGrid>
                <a:gridCol w="1183949"/>
                <a:gridCol w="1137150"/>
                <a:gridCol w="1137150"/>
                <a:gridCol w="1137150"/>
                <a:gridCol w="1137150"/>
                <a:gridCol w="1137150"/>
                <a:gridCol w="1137150"/>
                <a:gridCol w="1137150"/>
              </a:tblGrid>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100" b="1" i="0" u="none" strike="noStrike" cap="none" normalizeH="0" baseline="0" dirty="0" smtClean="0">
                          <a:ln>
                            <a:noFill/>
                          </a:ln>
                          <a:solidFill>
                            <a:srgbClr val="FFFFFF"/>
                          </a:solidFill>
                          <a:effectLst/>
                          <a:latin typeface="Arial" charset="0"/>
                        </a:rPr>
                        <a:t>MSSP</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a:t>
                      </a: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Carrier</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Data</a:t>
                      </a:r>
                      <a:r>
                        <a:rPr kumimoji="0" lang="en-US" sz="1100" b="1" i="0" u="none" strike="noStrike" cap="none" normalizeH="0" dirty="0" smtClean="0">
                          <a:ln>
                            <a:noFill/>
                          </a:ln>
                          <a:solidFill>
                            <a:srgbClr val="FFFFFF"/>
                          </a:solidFill>
                          <a:effectLst/>
                          <a:latin typeface="Arial" charset="0"/>
                        </a:rPr>
                        <a:t> Center / Cloud</a:t>
                      </a:r>
                      <a:endParaRPr kumimoji="0" lang="en-US" sz="1100" b="1" i="0" u="none" strike="noStrike" cap="none" normalizeH="0" baseline="0" dirty="0" smtClean="0">
                        <a:ln>
                          <a:noFill/>
                        </a:ln>
                        <a:solidFill>
                          <a:srgbClr val="FFFFFF"/>
                        </a:solidFill>
                        <a:effectLst/>
                        <a:latin typeface="Arial" charset="0"/>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A6A6A6"/>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mn-lt"/>
                          <a:ea typeface="Zapf Dingbats"/>
                          <a:cs typeface="Arial"/>
                          <a:sym typeface="Zapf Dingbats"/>
                        </a:rPr>
                        <a:t>✔</a:t>
                      </a:r>
                      <a:endParaRPr lang="en-US" sz="1200" dirty="0" smtClean="0">
                        <a:solidFill>
                          <a:srgbClr val="637F7F"/>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r>
                        <a:rPr kumimoji="0" lang="en-US" sz="1100" b="1" i="0" u="none" strike="noStrike" cap="none" spc="20" normalizeH="0" baseline="0" dirty="0" smtClean="0">
                          <a:ln>
                            <a:noFill/>
                          </a:ln>
                          <a:solidFill>
                            <a:srgbClr val="FFFFFF"/>
                          </a:solidFill>
                          <a:effectLst/>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2">
                              <a:lumMod val="50000"/>
                            </a:schemeClr>
                          </a:solidFill>
                          <a:latin typeface="+mn-lt"/>
                          <a:ea typeface="Zapf Dingbats"/>
                          <a:cs typeface="Arial"/>
                          <a:sym typeface="Zapf Dingbats"/>
                        </a:rPr>
                        <a:t>✔</a:t>
                      </a:r>
                      <a:endParaRPr lang="en-US" sz="1200" dirty="0" smtClean="0">
                        <a:solidFill>
                          <a:schemeClr val="bg2">
                            <a:lumMod val="50000"/>
                          </a:schemeClr>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 </a:t>
                      </a:r>
                      <a:br>
                        <a:rPr lang="en-US" sz="1200" dirty="0" smtClean="0">
                          <a:solidFill>
                            <a:schemeClr val="bg1"/>
                          </a:solidFill>
                          <a:latin typeface="Arial"/>
                          <a:ea typeface="Zapf Dingbats"/>
                          <a:cs typeface="Arial"/>
                          <a:sym typeface="Zapf Dingbats"/>
                        </a:rPr>
                      </a:br>
                      <a:r>
                        <a:rPr lang="en-US" sz="1000" dirty="0" smtClean="0">
                          <a:solidFill>
                            <a:schemeClr val="bg1"/>
                          </a:solidFill>
                          <a:latin typeface="Arial"/>
                          <a:ea typeface="Zapf Dingbats"/>
                          <a:cs typeface="Arial"/>
                          <a:sym typeface="Zapf Dingbats"/>
                        </a:rPr>
                        <a:t>(Branch)</a:t>
                      </a:r>
                      <a:endParaRPr lang="en-US" sz="10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(Branch)</a:t>
                      </a:r>
                      <a:endParaRPr kumimoji="0" lang="en-US" sz="1000" b="0" i="0" u="none" strike="noStrike" kern="1200" cap="none" spc="0" normalizeH="0" baseline="0" noProof="0" dirty="0" smtClean="0">
                        <a:ln>
                          <a:noFill/>
                        </a:ln>
                        <a:solidFill>
                          <a:srgbClr val="FFFFFF"/>
                        </a:solidFill>
                        <a:effectLst/>
                        <a:uLnTx/>
                        <a:uFillTx/>
                        <a:latin typeface="+mn-lt"/>
                        <a:ea typeface="+mn-ea"/>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51233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r>
                        <a:rPr lang="en-US" sz="1100" b="1" spc="20" dirty="0" smtClean="0">
                          <a:solidFill>
                            <a:srgbClr val="FFFFFF"/>
                          </a:solidFill>
                          <a:latin typeface="Arial" charset="0"/>
                        </a:rPr>
                        <a:t>Distributed</a:t>
                      </a:r>
                    </a:p>
                    <a:p>
                      <a:pPr algn="ctr" eaLnBrk="0" hangingPunct="0">
                        <a:spcBef>
                          <a:spcPts val="0"/>
                        </a:spcBef>
                        <a:buClr>
                          <a:schemeClr val="accent1"/>
                        </a:buClr>
                        <a:buSzPct val="90000"/>
                      </a:pPr>
                      <a:r>
                        <a:rPr lang="en-US" sz="1100" b="1" spc="20" dirty="0" smtClean="0">
                          <a:solidFill>
                            <a:srgbClr val="FFFFFF"/>
                          </a:solidFill>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spc="20" dirty="0" smtClean="0">
                          <a:solidFill>
                            <a:srgbClr val="FFFFFF"/>
                          </a:solidFill>
                          <a:latin typeface="Arial" charset="0"/>
                        </a:rPr>
                        <a:t>SMB</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92404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mn-cs"/>
                        </a:rPr>
                        <a:t>Model</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30-90 </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100- 200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300-800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1000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3000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5000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VM</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651464">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Product Range</a:t>
                      </a:r>
                      <a:endParaRPr lang="en-US" sz="1100" b="1"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Entry Level</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(2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Mid Range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(3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grid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High End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(4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Virtual &amp; Cloud</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82290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*Key Hardware Features</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WiFi</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r>
                        <a:rPr lang="en-US" sz="1100" b="0" baseline="0" dirty="0" smtClean="0">
                          <a:solidFill>
                            <a:schemeClr val="tx1"/>
                          </a:solidFill>
                        </a:rPr>
                        <a:t> </a:t>
                      </a:r>
                      <a:r>
                        <a:rPr lang="en-US" sz="1100" b="0" dirty="0" smtClean="0">
                          <a:solidFill>
                            <a:schemeClr val="tx1"/>
                          </a:solidFill>
                        </a:rPr>
                        <a:t>10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10</a:t>
                      </a:r>
                      <a:r>
                        <a:rPr lang="en-US" sz="1100" b="0" baseline="0" dirty="0" smtClean="0">
                          <a:solidFill>
                            <a:schemeClr val="tx1"/>
                          </a:solidFill>
                        </a:rPr>
                        <a:t> GE,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0" baseline="0" dirty="0" smtClean="0">
                          <a:solidFill>
                            <a:schemeClr val="tx1"/>
                          </a:solidFill>
                        </a:rPr>
                        <a:t>40 GE, 100 GE</a:t>
                      </a:r>
                      <a:endParaRPr lang="en-US" sz="1100" b="0" dirty="0" smtClean="0">
                        <a:solidFill>
                          <a:schemeClr val="tx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H/W Dependent</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bl>
          </a:graphicData>
        </a:graphic>
      </p:graphicFrame>
      <p:pic>
        <p:nvPicPr>
          <p:cNvPr id="31" name="Picture 30"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95296" y="4077708"/>
            <a:ext cx="926621" cy="194272"/>
          </a:xfrm>
          <a:prstGeom prst="rect">
            <a:avLst/>
          </a:prstGeom>
          <a:effectLst>
            <a:outerShdw blurRad="50800" dist="38100" dir="2700000" algn="tl" rotWithShape="0">
              <a:prstClr val="black">
                <a:alpha val="40000"/>
              </a:prstClr>
            </a:outerShdw>
          </a:effectLst>
        </p:spPr>
      </p:pic>
      <p:pic>
        <p:nvPicPr>
          <p:cNvPr id="32" name="Picture 31"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55225" y="4077708"/>
            <a:ext cx="926621" cy="194272"/>
          </a:xfrm>
          <a:prstGeom prst="rect">
            <a:avLst/>
          </a:prstGeom>
          <a:effectLst>
            <a:outerShdw blurRad="50800" dist="38100" dir="2700000" algn="tl" rotWithShape="0">
              <a:prstClr val="black">
                <a:alpha val="40000"/>
              </a:prstClr>
            </a:outerShdw>
          </a:effectLst>
        </p:spPr>
      </p:pic>
      <p:pic>
        <p:nvPicPr>
          <p:cNvPr id="33" name="Picture 3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86409" y="3981186"/>
            <a:ext cx="928801" cy="290538"/>
          </a:xfrm>
          <a:prstGeom prst="rect">
            <a:avLst/>
          </a:prstGeom>
          <a:effectLst>
            <a:outerShdw blurRad="50800" dist="38100" dir="2700000" algn="tl" rotWithShape="0">
              <a:prstClr val="black">
                <a:alpha val="40000"/>
              </a:prstClr>
            </a:outerShdw>
          </a:effectLst>
        </p:spPr>
      </p:pic>
      <p:pic>
        <p:nvPicPr>
          <p:cNvPr id="36" name="Picture 35" descr="Fortinet_Box_Large_WiFi_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04998" y="3687010"/>
            <a:ext cx="708276" cy="580066"/>
          </a:xfrm>
          <a:prstGeom prst="rect">
            <a:avLst/>
          </a:prstGeom>
          <a:effectLst>
            <a:outerShdw blurRad="50800" dist="38100" dir="2700000" algn="tl" rotWithShape="0">
              <a:prstClr val="black">
                <a:alpha val="40000"/>
              </a:prstClr>
            </a:outerShdw>
          </a:effectLst>
        </p:spPr>
      </p:pic>
      <p:pic>
        <p:nvPicPr>
          <p:cNvPr id="37" name="Picture 36" descr="Fortinet_Box_Large_WiFi_Front.png"/>
          <p:cNvPicPr>
            <a:picLocks noChangeAspect="1"/>
          </p:cNvPicPr>
          <p:nvPr/>
        </p:nvPicPr>
        <p:blipFill rotWithShape="1">
          <a:blip r:embed="rId4" cstate="print">
            <a:extLst>
              <a:ext uri="{28A0092B-C50C-407E-A947-70E740481C1C}">
                <a14:useLocalDpi xmlns:a14="http://schemas.microsoft.com/office/drawing/2010/main"/>
              </a:ext>
            </a:extLst>
          </a:blip>
          <a:srcRect t="65579"/>
          <a:stretch/>
        </p:blipFill>
        <p:spPr>
          <a:xfrm>
            <a:off x="1288934" y="4142307"/>
            <a:ext cx="708276" cy="199667"/>
          </a:xfrm>
          <a:prstGeom prst="rect">
            <a:avLst/>
          </a:prstGeom>
          <a:effectLst>
            <a:outerShdw blurRad="50800" dist="38100" dir="2700000" algn="tl" rotWithShape="0">
              <a:prstClr val="black">
                <a:alpha val="40000"/>
              </a:prstClr>
            </a:outerShdw>
          </a:effectLst>
        </p:spPr>
      </p:pic>
      <p:pic>
        <p:nvPicPr>
          <p:cNvPr id="12" name="Picture 11" descr="Fortinet_Box_3U_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6575" y="3910272"/>
            <a:ext cx="921352" cy="384482"/>
          </a:xfrm>
          <a:prstGeom prst="rect">
            <a:avLst/>
          </a:prstGeom>
          <a:effectLst>
            <a:outerShdw blurRad="50800" dist="38100" dir="2700000" algn="tl" rotWithShape="0">
              <a:prstClr val="black">
                <a:alpha val="40000"/>
              </a:prstClr>
            </a:outerShdw>
          </a:effectLst>
        </p:spPr>
      </p:pic>
      <p:pic>
        <p:nvPicPr>
          <p:cNvPr id="13" name="Picture 12" descr="Fortinet_Box_Serv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0964" y="3296813"/>
            <a:ext cx="933235" cy="108348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736526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0822227"/>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20dBm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IEEE 802.3af, IEEE 802.3at</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b="0" i="0" baseline="0" dirty="0" smtClean="0">
                          <a:solidFill>
                            <a:schemeClr val="dk1"/>
                          </a:solidFill>
                          <a:latin typeface="+mn-lt"/>
                        </a:rPr>
                        <a:t>6</a:t>
                      </a:r>
                      <a:r>
                        <a:rPr lang="en-US" sz="1000" dirty="0" smtClean="0"/>
                        <a:t>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786163" y="-157445"/>
            <a:ext cx="3267839" cy="4901758"/>
          </a:xfrm>
          <a:prstGeom prst="rect">
            <a:avLst/>
          </a:prstGeom>
        </p:spPr>
      </p:pic>
    </p:spTree>
    <p:extLst>
      <p:ext uri="{BB962C8B-B14F-4D97-AF65-F5344CB8AC3E}">
        <p14:creationId xmlns:p14="http://schemas.microsoft.com/office/powerpoint/2010/main" val="117971476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4110564072"/>
              </p:ext>
            </p:extLst>
          </p:nvPr>
        </p:nvGraphicFramePr>
        <p:xfrm>
          <a:off x="3429923" y="1506329"/>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chemeClr val="accent4"/>
                    </a:solidFill>
                  </a:tcPr>
                </a:tc>
                <a:tc>
                  <a:txBody>
                    <a:bodyPr/>
                    <a:lstStyle/>
                    <a:p>
                      <a:r>
                        <a:rPr lang="en-US" sz="1100" b="0" i="0" dirty="0" smtClean="0">
                          <a:solidFill>
                            <a:srgbClr val="36424A"/>
                          </a:solidFill>
                          <a:latin typeface="+mn-lt"/>
                        </a:rPr>
                        <a:t>FAP-222B</a:t>
                      </a:r>
                      <a:endParaRPr lang="en-US" sz="1100" b="0" i="0" dirty="0">
                        <a:solidFill>
                          <a:srgbClr val="36424A"/>
                        </a:solidFill>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solidFill>
                      <a:schemeClr val="accent4">
                        <a:lumMod val="20000"/>
                        <a:lumOff val="80000"/>
                      </a:schemeClr>
                    </a:solidFill>
                  </a:tcPr>
                </a:tc>
              </a:tr>
              <a:tr h="370840">
                <a:tc>
                  <a:txBody>
                    <a:bodyPr/>
                    <a:lstStyle/>
                    <a:p>
                      <a:r>
                        <a:rPr lang="fr-FR" sz="1200" dirty="0" err="1" smtClean="0"/>
                        <a:t>Accessories</a:t>
                      </a:r>
                      <a:endParaRPr lang="fr-FR" sz="1200" b="1" dirty="0" smtClean="0">
                        <a:solidFill>
                          <a:srgbClr val="FFFFFF"/>
                        </a:solidFill>
                      </a:endParaRPr>
                    </a:p>
                  </a:txBody>
                  <a:tcPr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solidFill>
                      <a:srgbClr val="C9C9C9"/>
                    </a:solidFill>
                  </a:tcP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601457132"/>
              </p:ext>
            </p:extLst>
          </p:nvPr>
        </p:nvGraphicFramePr>
        <p:xfrm>
          <a:off x="3476531" y="3867746"/>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777777"/>
                    </a:solidFill>
                  </a:tcPr>
                </a:tc>
                <a:tc>
                  <a:txBody>
                    <a:bodyPr/>
                    <a:lstStyle/>
                    <a:p>
                      <a:r>
                        <a:rPr lang="en-US" sz="1100" b="0" i="0" dirty="0" smtClean="0">
                          <a:latin typeface="+mn-lt"/>
                        </a:rPr>
                        <a:t>FAP-222B</a:t>
                      </a:r>
                      <a:endParaRPr lang="en-US" sz="1100" b="0" i="0" dirty="0">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solidFill>
                      <a:srgbClr val="E4E4E4"/>
                    </a:solidFill>
                  </a:tcPr>
                </a:tc>
              </a:tr>
              <a:tr h="370840">
                <a:tc>
                  <a:txBody>
                    <a:bodyPr/>
                    <a:lstStyle/>
                    <a:p>
                      <a:r>
                        <a:rPr lang="fr-FR" sz="1200" dirty="0" err="1" smtClean="0"/>
                        <a:t>Accessories</a:t>
                      </a:r>
                      <a:endParaRPr lang="fr-FR" sz="1200" b="1" dirty="0" smtClean="0">
                        <a:solidFill>
                          <a:srgbClr val="FFFFFF"/>
                        </a:solidFill>
                      </a:endParaRPr>
                    </a:p>
                  </a:txBody>
                  <a:tcPr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15547404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22590737"/>
              </p:ext>
            </p:extLst>
          </p:nvPr>
        </p:nvGraphicFramePr>
        <p:xfrm>
          <a:off x="252000" y="1260000"/>
          <a:ext cx="8640000" cy="3960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chemeClr val="accent4">
                        <a:lumMod val="50000"/>
                      </a:schemeClr>
                    </a:solidFill>
                  </a:tcPr>
                </a:tc>
                <a:tc>
                  <a:txBody>
                    <a:bodyPr/>
                    <a:lstStyle/>
                    <a:p>
                      <a:pPr algn="ctr"/>
                      <a:r>
                        <a:rPr lang="en-US" sz="1100" dirty="0" smtClean="0"/>
                        <a:t>FAP-11C</a:t>
                      </a:r>
                    </a:p>
                  </a:txBody>
                  <a:tcPr anchor="ctr">
                    <a:solidFill>
                      <a:schemeClr val="accent4">
                        <a:lumMod val="50000"/>
                      </a:schemeClr>
                    </a:solidFill>
                  </a:tcPr>
                </a:tc>
                <a:tc>
                  <a:txBody>
                    <a:bodyPr/>
                    <a:lstStyle/>
                    <a:p>
                      <a:pPr algn="ctr"/>
                      <a:r>
                        <a:rPr lang="en-US" sz="1100" dirty="0" smtClean="0"/>
                        <a:t>FAP-14C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solidFill>
                      <a:schemeClr val="accent4">
                        <a:lumMod val="50000"/>
                      </a:schemeClr>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err="1" smtClean="0">
                          <a:ln>
                            <a:noFill/>
                          </a:ln>
                          <a:solidFill>
                            <a:srgbClr val="000000"/>
                          </a:solidFill>
                          <a:effectLst/>
                          <a:latin typeface="+mn-lt"/>
                        </a:rPr>
                        <a:t>FortiPresence</a:t>
                      </a:r>
                      <a:r>
                        <a:rPr kumimoji="0" lang="en-GB" sz="1050" b="0" i="0" u="none" strike="noStrike" cap="none" normalizeH="0" baseline="0" dirty="0" smtClean="0">
                          <a:ln>
                            <a:noFill/>
                          </a:ln>
                          <a:solidFill>
                            <a:srgbClr val="000000"/>
                          </a:solidFill>
                          <a:effectLst/>
                          <a:latin typeface="+mn-lt"/>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rgbClr val="131313"/>
                          </a:solidFill>
                          <a:effectLst/>
                          <a:latin typeface="+mn-lt"/>
                          <a:ea typeface="+mn-ea"/>
                          <a:cs typeface="+mn-cs"/>
                        </a:rPr>
                        <a:t>Small, portable</a:t>
                      </a:r>
                      <a:endParaRPr kumimoji="0" lang="en-GB" sz="105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Powerstrip design</a:t>
                      </a:r>
                    </a:p>
                  </a:txBody>
                  <a:tcPr anchor="ctr"/>
                </a:tc>
              </a:tr>
              <a:tr h="299966">
                <a:tc>
                  <a:txBody>
                    <a:bodyPr/>
                    <a:lstStyle/>
                    <a:p>
                      <a:r>
                        <a:rPr lang="fr-FR" sz="1200" dirty="0" smtClean="0"/>
                        <a:t>Rx / 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2.4 GHz b/g/n (300 Mbps)</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smtClean="0"/>
                        <a:t>Radio 2</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u="none" strike="noStrike" cap="none" normalizeH="0" baseline="0" dirty="0" smtClean="0">
                          <a:ln>
                            <a:noFill/>
                          </a:ln>
                          <a:effectLst/>
                        </a:rPr>
                        <a:t>-</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algn="ctr"/>
                      <a:r>
                        <a:rPr lang="en-US" sz="1050" dirty="0" smtClean="0"/>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NA</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dirty="0"/>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Ports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11704310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60964999"/>
              </p:ext>
            </p:extLst>
          </p:nvPr>
        </p:nvGraphicFramePr>
        <p:xfrm>
          <a:off x="251999" y="1260000"/>
          <a:ext cx="8640001" cy="4686546"/>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solidFill>
                      <a:srgbClr val="3C3C3C"/>
                    </a:solidFill>
                  </a:tcPr>
                </a:tc>
                <a:tc>
                  <a:txBody>
                    <a:bodyPr/>
                    <a:lstStyle/>
                    <a:p>
                      <a:pPr algn="ctr"/>
                      <a:r>
                        <a:rPr lang="en-US" sz="1100" dirty="0" smtClean="0"/>
                        <a:t>FAP-221B/223B*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Indoor high performance AP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high density 802.11ac</a:t>
                      </a:r>
                      <a:r>
                        <a:rPr kumimoji="0" lang="en-GB" sz="1050" b="0" i="0" u="none" strike="noStrike" cap="none" normalizeH="0" baseline="0" dirty="0" smtClean="0">
                          <a:ln>
                            <a:noFill/>
                          </a:ln>
                          <a:solidFill>
                            <a:schemeClr val="dk1"/>
                          </a:solidFill>
                          <a:effectLst/>
                          <a:latin typeface="+mn-lt"/>
                        </a:rPr>
                        <a:t>, streaming app resilience</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a:t>
                      </a:r>
                      <a:r>
                        <a:rPr kumimoji="0" lang="en-GB" sz="1050" u="none" strike="noStrike" kern="1200" cap="none" normalizeH="0" baseline="0" dirty="0" smtClean="0">
                          <a:ln>
                            <a:noFill/>
                          </a:ln>
                          <a:solidFill>
                            <a:schemeClr val="dk1"/>
                          </a:solidFill>
                          <a:effectLst/>
                          <a:latin typeface="+mn-lt"/>
                          <a:ea typeface="+mn-ea"/>
                          <a:cs typeface="+mn-cs"/>
                        </a:rPr>
                        <a:t>802.11ac without resilience</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algn="ctr"/>
                      <a:r>
                        <a:rPr kumimoji="0" lang="de-DE" sz="1050" b="0" u="none" strike="noStrike" cap="none" normalizeH="0" baseline="0" dirty="0" smtClean="0">
                          <a:ln>
                            <a:noFill/>
                          </a:ln>
                          <a:solidFill>
                            <a:srgbClr val="000000"/>
                          </a:solidFill>
                          <a:effectLst/>
                        </a:rPr>
                        <a:t>Desktop</a:t>
                      </a:r>
                      <a:endParaRPr lang="en-US" sz="1050" b="0" dirty="0">
                        <a:solidFill>
                          <a:srgbClr val="000000"/>
                        </a:solidFill>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b="0" dirty="0" smtClean="0">
                          <a:solidFill>
                            <a:srgbClr val="000000"/>
                          </a:solidFill>
                        </a:rPr>
                        <a:t>3x3</a:t>
                      </a:r>
                      <a:endParaRPr lang="en-US" sz="1050" b="0" i="0" dirty="0">
                        <a:solidFill>
                          <a:srgbClr val="000000"/>
                        </a:solidFill>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(300 mbps)</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algn="ctr"/>
                      <a:r>
                        <a:rPr kumimoji="0" lang="en-US" sz="1050" u="none" strike="noStrike" cap="none" normalizeH="0" baseline="0" dirty="0" smtClean="0">
                          <a:ln>
                            <a:noFill/>
                          </a:ln>
                          <a:effectLst/>
                        </a:rPr>
                        <a:t>2.4 GHz b/g/n </a:t>
                      </a:r>
                    </a:p>
                    <a:p>
                      <a:pPr algn="ctr"/>
                      <a:r>
                        <a:rPr kumimoji="0" lang="en-US" sz="1050" b="0" i="0" u="none" strike="noStrike" cap="none" normalizeH="0" baseline="0" dirty="0" smtClean="0">
                          <a:ln>
                            <a:noFill/>
                          </a:ln>
                          <a:effectLst/>
                          <a:latin typeface="+mn-lt"/>
                        </a:rPr>
                        <a:t>(300 Mbps)</a:t>
                      </a:r>
                      <a:endParaRPr lang="en-US" sz="1050" b="0" i="0" dirty="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(300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(450 Mbps) </a:t>
                      </a:r>
                    </a:p>
                  </a:txBody>
                  <a:tcPr anchor="ctr"/>
                </a:tc>
                <a:tc>
                  <a:txBody>
                    <a:bodyPr/>
                    <a:lstStyle/>
                    <a:p>
                      <a:pPr algn="ctr"/>
                      <a:r>
                        <a:rPr kumimoji="0" lang="en-US" sz="1050" u="none" strike="noStrike" cap="none" normalizeH="0" baseline="0" dirty="0" smtClean="0">
                          <a:ln>
                            <a:noFill/>
                          </a:ln>
                          <a:effectLst/>
                        </a:rPr>
                        <a:t>2.4 GHz b/g/n</a:t>
                      </a:r>
                      <a:endParaRPr kumimoji="0" lang="en-US" sz="1050" b="0" i="0" u="none" strike="noStrike" cap="none" normalizeH="0" baseline="0" dirty="0">
                        <a:ln>
                          <a:noFill/>
                        </a:ln>
                        <a:effectLst/>
                        <a:latin typeface="+mn-lt"/>
                      </a:endParaRPr>
                    </a:p>
                    <a:p>
                      <a:pPr algn="ctr"/>
                      <a:r>
                        <a:rPr kumimoji="0" lang="en-US" sz="1050" b="0" i="0" u="none" strike="noStrike" cap="none" normalizeH="0" baseline="0" dirty="0" smtClean="0">
                          <a:ln>
                            <a:noFill/>
                          </a:ln>
                          <a:effectLst/>
                          <a:latin typeface="+mn-lt"/>
                        </a:rPr>
                        <a:t>(450 Mbps)</a:t>
                      </a:r>
                      <a:endParaRPr kumimoji="0" lang="en-US" sz="1050" u="none" strike="noStrike" cap="none" normalizeH="0" baseline="0" dirty="0" smtClean="0">
                        <a:ln>
                          <a:noFill/>
                        </a:ln>
                        <a:effectLst/>
                      </a:endParaRPr>
                    </a:p>
                  </a:txBody>
                  <a:tcPr anchor="ctr"/>
                </a:tc>
                <a:tc>
                  <a:txBody>
                    <a:bodyPr/>
                    <a:lstStyle/>
                    <a:p>
                      <a:pPr algn="ctr"/>
                      <a:r>
                        <a:rPr kumimoji="0" lang="en-US" sz="1050" b="0" u="none" strike="noStrike" cap="none" normalizeH="0" baseline="0" dirty="0" smtClean="0">
                          <a:ln>
                            <a:noFill/>
                          </a:ln>
                          <a:solidFill>
                            <a:srgbClr val="000000"/>
                          </a:solidFill>
                          <a:effectLst/>
                        </a:rPr>
                        <a:t>2.4 GHz b/g/n</a:t>
                      </a:r>
                      <a:endParaRPr kumimoji="0" lang="en-US" sz="1050" b="0" i="0" u="none" strike="noStrike" cap="none" normalizeH="0" baseline="0" dirty="0">
                        <a:ln>
                          <a:noFill/>
                        </a:ln>
                        <a:solidFill>
                          <a:srgbClr val="000000"/>
                        </a:solidFill>
                        <a:effectLst/>
                        <a:latin typeface="+mn-lt"/>
                      </a:endParaRPr>
                    </a:p>
                    <a:p>
                      <a:pPr algn="ctr"/>
                      <a:r>
                        <a:rPr kumimoji="0" lang="en-US" sz="1050" b="0" i="0" u="none" strike="noStrike" cap="none" normalizeH="0" baseline="0" dirty="0" smtClean="0">
                          <a:ln>
                            <a:noFill/>
                          </a:ln>
                          <a:solidFill>
                            <a:srgbClr val="000000"/>
                          </a:solidFill>
                          <a:effectLst/>
                          <a:latin typeface="+mn-lt"/>
                        </a:rPr>
                        <a:t>(450 Mbps)</a:t>
                      </a:r>
                      <a:endParaRPr kumimoji="0" lang="en-US" sz="1050" b="0" u="none" strike="noStrike" cap="none" normalizeH="0" baseline="0" dirty="0" smtClean="0">
                        <a:ln>
                          <a:noFill/>
                        </a:ln>
                        <a:solidFill>
                          <a:srgbClr val="000000"/>
                        </a:solidFill>
                        <a:effectLst/>
                      </a:endParaRPr>
                    </a:p>
                  </a:txBody>
                  <a:tcPr anchor="ctr"/>
                </a:tc>
              </a:tr>
              <a:tr h="370840">
                <a:tc>
                  <a:txBody>
                    <a:bodyPr/>
                    <a:lstStyle/>
                    <a:p>
                      <a:r>
                        <a:rPr lang="en-US" sz="1200" b="1" dirty="0" smtClean="0">
                          <a:solidFill>
                            <a:srgbClr val="FFFFFF"/>
                          </a:solidFill>
                        </a:rPr>
                        <a:t>Radio 2</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b="0" u="none" strike="noStrike" cap="none" normalizeH="0" baseline="0" dirty="0" smtClean="0">
                          <a:ln>
                            <a:noFill/>
                          </a:ln>
                          <a:solidFill>
                            <a:srgbClr val="000000"/>
                          </a:solidFill>
                          <a:effectLst/>
                        </a:rPr>
                        <a:t>-</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r>
                        <a:rPr kumimoji="0" lang="en-US" sz="1050" b="0" i="0" u="none" strike="noStrike" cap="none" normalizeH="0" baseline="0" dirty="0" smtClean="0">
                          <a:ln>
                            <a:noFill/>
                          </a:ln>
                          <a:effectLst/>
                          <a:latin typeface="+mn-lt"/>
                        </a:rPr>
                        <a:t>(300 Mbps)</a:t>
                      </a:r>
                      <a:endParaRPr lang="en-US" sz="1050" b="0" i="0" dirty="0" smtClean="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(867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(450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802.3af</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internal /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4x FE LAN</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r>
              <a:tr h="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39865000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72109509"/>
              </p:ext>
            </p:extLst>
          </p:nvPr>
        </p:nvGraphicFramePr>
        <p:xfrm>
          <a:off x="252000" y="1260000"/>
          <a:ext cx="8640000" cy="4087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b="0" i="0" dirty="0" smtClean="0">
                          <a:latin typeface="+mn-lt"/>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IP55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IP66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algn="ctr"/>
                      <a:r>
                        <a:rPr kumimoji="0" lang="de-DE" sz="1050" b="0" u="none" strike="noStrike" cap="none" normalizeH="0" baseline="0" dirty="0" smtClean="0">
                          <a:ln>
                            <a:noFill/>
                          </a:ln>
                          <a:solidFill>
                            <a:srgbClr val="000000"/>
                          </a:solidFill>
                          <a:effectLst/>
                        </a:rPr>
                        <a:t>Outdoor IP67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2x2</a:t>
                      </a:r>
                    </a:p>
                  </a:txBody>
                  <a:tcPr anchor="ctr"/>
                </a:tc>
                <a:tc>
                  <a:txBody>
                    <a:bodyPr/>
                    <a:lstStyle/>
                    <a:p>
                      <a:pPr algn="ctr"/>
                      <a:r>
                        <a:rPr lang="en-US" sz="1050" b="0" i="0" dirty="0" smtClean="0">
                          <a:latin typeface="+mn-lt"/>
                        </a:rPr>
                        <a:t>2x2</a:t>
                      </a:r>
                      <a:endParaRPr lang="en-US" sz="1050" b="0" i="0" dirty="0">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(300Mbps)</a:t>
                      </a:r>
                    </a:p>
                  </a:txBody>
                  <a:tcPr anchor="ctr"/>
                </a:tc>
                <a:tc>
                  <a:txBody>
                    <a:bodyPr/>
                    <a:lstStyle/>
                    <a:p>
                      <a:pPr algn="ctr"/>
                      <a:r>
                        <a:rPr kumimoji="0" lang="en-US" sz="105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(300 Mbps)</a:t>
                      </a:r>
                    </a:p>
                  </a:txBody>
                  <a:tcPr anchor="ctr"/>
                </a:tc>
              </a:tr>
              <a:tr h="370840">
                <a:tc>
                  <a:txBody>
                    <a:bodyPr/>
                    <a:lstStyle/>
                    <a:p>
                      <a:r>
                        <a:rPr lang="en-US" sz="1200" b="1" dirty="0" smtClean="0">
                          <a:solidFill>
                            <a:srgbClr val="FFFFFF"/>
                          </a:solidFill>
                        </a:rPr>
                        <a:t>Radio 2</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802.3at</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802.3at</a:t>
                      </a:r>
                      <a:endParaRPr lang="en-US" sz="1050" b="0" i="0" dirty="0">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(RP-SMA )</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(N-Type)</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external </a:t>
                      </a:r>
                      <a:br>
                        <a:rPr kumimoji="0" lang="en-GB" sz="1050" u="none" strike="noStrike" cap="none" normalizeH="0" baseline="0" dirty="0" smtClean="0">
                          <a:ln>
                            <a:noFill/>
                          </a:ln>
                          <a:effectLst/>
                        </a:rPr>
                      </a:br>
                      <a:r>
                        <a:rPr kumimoji="0" lang="en-GB" sz="1050" u="none" strike="noStrike" cap="none" normalizeH="0" baseline="0" dirty="0" smtClean="0">
                          <a:ln>
                            <a:noFill/>
                          </a:ln>
                          <a:effectLst/>
                        </a:rPr>
                        <a:t>(N-Type)</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FE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24976638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193278933"/>
              </p:ext>
            </p:extLst>
          </p:nvPr>
        </p:nvGraphicFramePr>
        <p:xfrm>
          <a:off x="304796" y="1295400"/>
          <a:ext cx="8480899" cy="462320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370840">
                <a:tc>
                  <a:txBody>
                    <a:bodyPr/>
                    <a:lstStyle/>
                    <a:p>
                      <a:endParaRPr lang="en-US" sz="14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FAP-11C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FAP-14C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c>
                  <a:txBody>
                    <a:bodyPr/>
                    <a:lstStyle/>
                    <a:p>
                      <a:pPr algn="ctr" fontAlgn="ctr"/>
                      <a:r>
                        <a:rPr lang="x-none" sz="1100" b="0" i="0" u="none" strike="noStrike">
                          <a:solidFill>
                            <a:srgbClr val="000000"/>
                          </a:solidFill>
                          <a:effectLst/>
                          <a:latin typeface="Arial"/>
                        </a:rPr>
                        <a:t>SP-FAP14C-PA-XX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FAP-21D</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 - USB powered</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FAP-25D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FAP-28C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FAP-112B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Arial"/>
                        </a:rPr>
                        <a:t>SP-FAP112B-PA</a:t>
                      </a:r>
                      <a:r>
                        <a:rPr lang="en-US" sz="1100" b="0" i="0" u="none" strike="noStrike" dirty="0" smtClean="0">
                          <a:solidFill>
                            <a:srgbClr val="000000"/>
                          </a:solidFill>
                          <a:effectLst/>
                          <a:latin typeface="Arial"/>
                        </a:rPr>
                        <a:t> </a:t>
                      </a:r>
                      <a:r>
                        <a:rPr lang="x-none" sz="1100" b="0" i="0" u="none" strike="noStrike" dirty="0" smtClean="0">
                          <a:solidFill>
                            <a:srgbClr val="000000"/>
                          </a:solidFill>
                          <a:effectLst/>
                          <a:latin typeface="+mn-lt"/>
                        </a:rPr>
                        <a:t>(includes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FAP-112D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FAP-210B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2963718786"/>
      </p:ext>
    </p:extLst>
  </p:cSld>
  <p:clrMapOvr>
    <a:masterClrMapping/>
  </p:clrMapOvr>
  <p:transition xmlns:p14="http://schemas.microsoft.com/office/powerpoint/2010/mai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002804933"/>
              </p:ext>
            </p:extLst>
          </p:nvPr>
        </p:nvGraphicFramePr>
        <p:xfrm>
          <a:off x="304796" y="1295400"/>
          <a:ext cx="8480899" cy="34614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370840">
                <a:tc>
                  <a:txBody>
                    <a:bodyPr/>
                    <a:lstStyle/>
                    <a:p>
                      <a:endParaRPr lang="en-US" sz="13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FAP-221B/223B</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FAP-221C/223C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FAP-222B/222C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FAP-321C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701661691"/>
      </p:ext>
    </p:extLst>
  </p:cSld>
  <p:clrMapOvr>
    <a:masterClrMapping/>
  </p:clrMapOvr>
  <p:transition xmlns:p14="http://schemas.microsoft.com/office/powerpoint/2010/main" spd="slow">
    <p:wip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01"/>
            <a:ext cx="729142" cy="729142"/>
          </a:xfrm>
          <a:prstGeom prst="rect">
            <a:avLst/>
          </a:prstGeom>
        </p:spPr>
      </p:pic>
    </p:spTree>
    <p:extLst>
      <p:ext uri="{BB962C8B-B14F-4D97-AF65-F5344CB8AC3E}">
        <p14:creationId xmlns:p14="http://schemas.microsoft.com/office/powerpoint/2010/main" val="367602434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1842" y="4869684"/>
            <a:ext cx="3733800" cy="720558"/>
          </a:xfrm>
          <a:prstGeom prst="rect">
            <a:avLst/>
          </a:prstGeom>
        </p:spPr>
      </p:pic>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8642" y="5479284"/>
            <a:ext cx="213020" cy="151969"/>
          </a:xfrm>
          <a:prstGeom prst="rect">
            <a:avLst/>
          </a:prstGeom>
        </p:spPr>
      </p:pic>
      <p:sp>
        <p:nvSpPr>
          <p:cNvPr id="28" name="Rectangle 27"/>
          <p:cNvSpPr/>
          <p:nvPr/>
        </p:nvSpPr>
        <p:spPr>
          <a:xfrm>
            <a:off x="2011624" y="5402653"/>
            <a:ext cx="1484612" cy="307777"/>
          </a:xfrm>
          <a:prstGeom prst="rect">
            <a:avLst/>
          </a:prstGeom>
        </p:spPr>
        <p:txBody>
          <a:bodyPr wrap="square">
            <a:spAutoFit/>
          </a:bodyPr>
          <a:lstStyle/>
          <a:p>
            <a:r>
              <a:rPr lang="en-US" sz="1400" b="1" dirty="0" smtClean="0">
                <a:latin typeface="+mn-lt"/>
                <a:ea typeface="Helvetica 55 Roman" charset="0"/>
                <a:cs typeface="Arial Narrow"/>
              </a:rPr>
              <a:t>FSW-348B</a:t>
            </a:r>
          </a:p>
        </p:txBody>
      </p:sp>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3394605"/>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21" name="Picture 2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771942"/>
            <a:ext cx="213020" cy="151969"/>
          </a:xfrm>
          <a:prstGeom prst="rect">
            <a:avLst/>
          </a:prstGeom>
        </p:spPr>
      </p:pic>
      <p:sp>
        <p:nvSpPr>
          <p:cNvPr id="19" name="Rectangle 18"/>
          <p:cNvSpPr/>
          <p:nvPr/>
        </p:nvSpPr>
        <p:spPr>
          <a:xfrm>
            <a:off x="1112528" y="2696548"/>
            <a:ext cx="1265714" cy="307777"/>
          </a:xfrm>
          <a:prstGeom prst="rect">
            <a:avLst/>
          </a:prstGeom>
        </p:spPr>
        <p:txBody>
          <a:bodyPr wrap="square">
            <a:spAutoFit/>
          </a:bodyPr>
          <a:lstStyle/>
          <a:p>
            <a:r>
              <a:rPr lang="en-US" sz="1400" b="1" dirty="0" smtClean="0">
                <a:latin typeface="+mn-lt"/>
                <a:ea typeface="Helvetica 55 Roman" charset="0"/>
                <a:cs typeface="Arial Narrow"/>
              </a:rPr>
              <a:t>FSW-80-POE</a:t>
            </a:r>
          </a:p>
        </p:txBody>
      </p:sp>
      <p:pic>
        <p:nvPicPr>
          <p:cNvPr id="3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83042" y="2680368"/>
            <a:ext cx="1609520" cy="360581"/>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2561" y="3213768"/>
            <a:ext cx="3532825" cy="399091"/>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882" y="3771058"/>
            <a:ext cx="3529134" cy="411976"/>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7341" y="4437171"/>
            <a:ext cx="3481514" cy="362135"/>
          </a:xfrm>
          <a:prstGeom prst="rect">
            <a:avLst/>
          </a:prstGeom>
          <a:ln>
            <a:noFill/>
          </a:ln>
          <a:effectLst>
            <a:outerShdw blurRad="63500" dist="25400" dir="2700000" algn="tl" rotWithShape="0">
              <a:srgbClr val="333333">
                <a:alpha val="65000"/>
              </a:srgbClr>
            </a:outerShdw>
          </a:effectLst>
        </p:spPr>
      </p:pic>
      <p:pic>
        <p:nvPicPr>
          <p:cNvPr id="39" name="Picture 3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3615519"/>
            <a:ext cx="213020" cy="151969"/>
          </a:xfrm>
          <a:prstGeom prst="rect">
            <a:avLst/>
          </a:prstGeom>
        </p:spPr>
      </p:pic>
      <p:sp>
        <p:nvSpPr>
          <p:cNvPr id="40" name="Rectangle 39"/>
          <p:cNvSpPr/>
          <p:nvPr/>
        </p:nvSpPr>
        <p:spPr>
          <a:xfrm>
            <a:off x="1975670" y="3540125"/>
            <a:ext cx="1545572" cy="307777"/>
          </a:xfrm>
          <a:prstGeom prst="rect">
            <a:avLst/>
          </a:prstGeom>
        </p:spPr>
        <p:txBody>
          <a:bodyPr wrap="square">
            <a:spAutoFit/>
          </a:bodyPr>
          <a:lstStyle/>
          <a:p>
            <a:r>
              <a:rPr lang="en-US" sz="1400" b="1" dirty="0" smtClean="0">
                <a:latin typeface="+mn-lt"/>
                <a:ea typeface="Helvetica 55 Roman" charset="0"/>
                <a:cs typeface="Arial Narrow"/>
              </a:rPr>
              <a:t>FSW-124B-POE</a:t>
            </a: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4245439"/>
            <a:ext cx="213020" cy="151969"/>
          </a:xfrm>
          <a:prstGeom prst="rect">
            <a:avLst/>
          </a:prstGeom>
        </p:spPr>
      </p:pic>
      <p:sp>
        <p:nvSpPr>
          <p:cNvPr id="42" name="Rectangle 41"/>
          <p:cNvSpPr/>
          <p:nvPr/>
        </p:nvSpPr>
        <p:spPr>
          <a:xfrm>
            <a:off x="1975670" y="4170045"/>
            <a:ext cx="1657332" cy="307777"/>
          </a:xfrm>
          <a:prstGeom prst="rect">
            <a:avLst/>
          </a:prstGeom>
        </p:spPr>
        <p:txBody>
          <a:bodyPr wrap="square">
            <a:spAutoFit/>
          </a:bodyPr>
          <a:lstStyle/>
          <a:p>
            <a:r>
              <a:rPr lang="en-US" sz="1400" b="1" dirty="0" smtClean="0">
                <a:latin typeface="+mn-lt"/>
                <a:ea typeface="Helvetica 55 Roman" charset="0"/>
                <a:cs typeface="Arial Narrow"/>
              </a:rPr>
              <a:t>FSW-224B-POE</a:t>
            </a:r>
          </a:p>
        </p:txBody>
      </p:sp>
      <p:pic>
        <p:nvPicPr>
          <p:cNvPr id="43" name="Picture 42"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3008" y="4865035"/>
            <a:ext cx="213020" cy="151969"/>
          </a:xfrm>
          <a:prstGeom prst="rect">
            <a:avLst/>
          </a:prstGeom>
        </p:spPr>
      </p:pic>
      <p:sp>
        <p:nvSpPr>
          <p:cNvPr id="44" name="Rectangle 43"/>
          <p:cNvSpPr/>
          <p:nvPr/>
        </p:nvSpPr>
        <p:spPr>
          <a:xfrm>
            <a:off x="1995990" y="4789641"/>
            <a:ext cx="1586212" cy="307777"/>
          </a:xfrm>
          <a:prstGeom prst="rect">
            <a:avLst/>
          </a:prstGeom>
        </p:spPr>
        <p:txBody>
          <a:bodyPr wrap="square">
            <a:spAutoFit/>
          </a:bodyPr>
          <a:lstStyle/>
          <a:p>
            <a:r>
              <a:rPr lang="en-US" sz="1400" b="1" dirty="0" smtClean="0">
                <a:latin typeface="+mn-lt"/>
                <a:ea typeface="Helvetica 55 Roman" charset="0"/>
                <a:cs typeface="Arial Narrow"/>
              </a:rPr>
              <a:t>FSW-324-POE</a:t>
            </a:r>
          </a:p>
        </p:txBody>
      </p:sp>
      <p:pic>
        <p:nvPicPr>
          <p:cNvPr id="6" name="Picture 5" descr="FSW-28C-B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06842" y="2223168"/>
            <a:ext cx="1752600" cy="433929"/>
          </a:xfrm>
          <a:prstGeom prst="rect">
            <a:avLst/>
          </a:prstGeom>
        </p:spPr>
      </p:pic>
      <p:pic>
        <p:nvPicPr>
          <p:cNvPr id="31" name="Picture 3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374762"/>
            <a:ext cx="213020" cy="151969"/>
          </a:xfrm>
          <a:prstGeom prst="rect">
            <a:avLst/>
          </a:prstGeom>
        </p:spPr>
      </p:pic>
      <p:sp>
        <p:nvSpPr>
          <p:cNvPr id="32" name="Rectangle 31"/>
          <p:cNvSpPr/>
          <p:nvPr/>
        </p:nvSpPr>
        <p:spPr>
          <a:xfrm>
            <a:off x="1112528" y="2299368"/>
            <a:ext cx="1265714" cy="307777"/>
          </a:xfrm>
          <a:prstGeom prst="rect">
            <a:avLst/>
          </a:prstGeom>
        </p:spPr>
        <p:txBody>
          <a:bodyPr wrap="square">
            <a:spAutoFit/>
          </a:bodyPr>
          <a:lstStyle/>
          <a:p>
            <a:r>
              <a:rPr lang="en-US" sz="1400" b="1" dirty="0" smtClean="0">
                <a:latin typeface="+mn-lt"/>
                <a:ea typeface="Helvetica 55 Roman" charset="0"/>
                <a:cs typeface="Arial Narrow"/>
              </a:rPr>
              <a:t>FSW-28C</a:t>
            </a: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4260" y="6052415"/>
            <a:ext cx="213020" cy="151969"/>
          </a:xfrm>
          <a:prstGeom prst="rect">
            <a:avLst/>
          </a:prstGeom>
        </p:spPr>
      </p:pic>
      <p:sp>
        <p:nvSpPr>
          <p:cNvPr id="30" name="Rectangle 29"/>
          <p:cNvSpPr/>
          <p:nvPr/>
        </p:nvSpPr>
        <p:spPr>
          <a:xfrm>
            <a:off x="1997242" y="5977021"/>
            <a:ext cx="1484612" cy="307777"/>
          </a:xfrm>
          <a:prstGeom prst="rect">
            <a:avLst/>
          </a:prstGeom>
        </p:spPr>
        <p:txBody>
          <a:bodyPr wrap="square">
            <a:spAutoFit/>
          </a:bodyPr>
          <a:lstStyle/>
          <a:p>
            <a:r>
              <a:rPr lang="en-US" sz="1400" b="1" dirty="0" smtClean="0">
                <a:latin typeface="+mn-lt"/>
                <a:ea typeface="Helvetica 55 Roman" charset="0"/>
                <a:cs typeface="Arial Narrow"/>
              </a:rPr>
              <a:t>FSW-448B</a:t>
            </a:r>
          </a:p>
        </p:txBody>
      </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01842" y="5555054"/>
            <a:ext cx="3733800" cy="591378"/>
          </a:xfrm>
          <a:prstGeom prst="rect">
            <a:avLst/>
          </a:prstGeom>
        </p:spPr>
      </p:pic>
      <p:sp>
        <p:nvSpPr>
          <p:cNvPr id="35" name="Rectangle 3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Access level Gigabit Switches with </a:t>
            </a:r>
            <a:r>
              <a:rPr lang="en-US" sz="2000" b="1" dirty="0" smtClean="0">
                <a:solidFill>
                  <a:schemeClr val="bg1"/>
                </a:solidFill>
                <a:cs typeface="Arial Narrow"/>
              </a:rPr>
              <a:t>ease </a:t>
            </a:r>
            <a:r>
              <a:rPr lang="en-US" sz="20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211517"/>
            <a:ext cx="729142" cy="729142"/>
          </a:xfrm>
          <a:prstGeom prst="rect">
            <a:avLst/>
          </a:prstGeom>
        </p:spPr>
      </p:pic>
    </p:spTree>
    <p:extLst>
      <p:ext uri="{BB962C8B-B14F-4D97-AF65-F5344CB8AC3E}">
        <p14:creationId xmlns:p14="http://schemas.microsoft.com/office/powerpoint/2010/main" val="3562016712"/>
      </p:ext>
    </p:extLst>
  </p:cSld>
  <p:clrMapOvr>
    <a:masterClrMapping/>
  </p:clrMapOvr>
  <p:transition xmlns:p14="http://schemas.microsoft.com/office/powerpoint/2010/main" spd="slow">
    <p:wip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476515089"/>
              </p:ext>
            </p:extLst>
          </p:nvPr>
        </p:nvGraphicFramePr>
        <p:xfrm>
          <a:off x="181045" y="1146705"/>
          <a:ext cx="8763000" cy="5099024"/>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734415">
                <a:tc rowSpan="2">
                  <a:txBody>
                    <a:bodyPr/>
                    <a:lstStyle/>
                    <a:p>
                      <a:pPr algn="ctr"/>
                      <a:r>
                        <a:rPr lang="en-US" dirty="0" smtClean="0">
                          <a:solidFill>
                            <a:srgbClr val="FFFFFF"/>
                          </a:solidFill>
                        </a:rPr>
                        <a:t>Data</a:t>
                      </a:r>
                      <a:r>
                        <a:rPr lang="en-US" baseline="0" dirty="0" smtClean="0">
                          <a:solidFill>
                            <a:srgbClr val="FFFFFF"/>
                          </a:solidFill>
                        </a:rPr>
                        <a:t> </a:t>
                      </a:r>
                      <a:r>
                        <a:rPr lang="en-US" dirty="0" smtClean="0">
                          <a:solidFill>
                            <a:srgbClr val="FFFFFF"/>
                          </a:solidFill>
                        </a:rPr>
                        <a:t>Center</a:t>
                      </a:r>
                      <a:endParaRPr lang="en-US" sz="1600" dirty="0" smtClean="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40G</a:t>
                      </a:r>
                      <a:endParaRPr lang="en-US"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r>
              <a:tr h="742863">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dirty="0" smtClean="0">
                          <a:solidFill>
                            <a:srgbClr val="FFFFFF"/>
                          </a:solidFill>
                        </a:rPr>
                        <a:t>10G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2108772">
                <a:tc>
                  <a:txBody>
                    <a:bodyPr/>
                    <a:lstStyle/>
                    <a:p>
                      <a:pPr algn="ctr"/>
                      <a:r>
                        <a:rPr lang="en-US" dirty="0" smtClean="0">
                          <a:solidFill>
                            <a:srgbClr val="FFFFFF"/>
                          </a:solidFill>
                        </a:rPr>
                        <a:t>Secure Access</a:t>
                      </a:r>
                      <a:endParaRPr lang="en-US" sz="1600" dirty="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1G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982495">
                <a:tc gridSpan="2">
                  <a:txBody>
                    <a:bodyPr/>
                    <a:lstStyle/>
                    <a:p>
                      <a:pPr algn="ctr"/>
                      <a:r>
                        <a:rPr lang="en-US" sz="1800" b="1" kern="1200" dirty="0" smtClean="0">
                          <a:solidFill>
                            <a:srgbClr val="FFFFFF"/>
                          </a:solidFill>
                          <a:latin typeface="+mn-lt"/>
                          <a:ea typeface="+mn-ea"/>
                          <a:cs typeface="+mn-cs"/>
                        </a:rPr>
                        <a:t>Access</a:t>
                      </a:r>
                      <a:endParaRPr lang="en-US" sz="18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r>
              <a:tr h="530479">
                <a:tc gridSpan="2">
                  <a:txBody>
                    <a:bodyPr/>
                    <a:lstStyle/>
                    <a:p>
                      <a:pPr algn="ctr"/>
                      <a:endParaRPr lang="en-US"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HelveticaNeue Condensed" charset="0"/>
                          <a:ea typeface="+mn-ea"/>
                          <a:cs typeface="+mn-cs"/>
                        </a:rPr>
                        <a:t>8 ports</a:t>
                      </a:r>
                      <a:endParaRPr kumimoji="0" lang="en-US" sz="1600" b="1" i="0" u="none" strike="noStrike" kern="1200" cap="none" spc="0" normalizeH="0" baseline="0" noProof="0" dirty="0">
                        <a:ln>
                          <a:noFill/>
                        </a:ln>
                        <a:solidFill>
                          <a:schemeClr val="bg1"/>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24 ports</a:t>
                      </a:r>
                      <a:endParaRPr kumimoji="0" lang="en-US" sz="1600" b="1" i="0" u="none" strike="noStrike" kern="1200" cap="none" spc="0" normalizeH="0" baseline="0" noProof="0" dirty="0">
                        <a:ln>
                          <a:noFill/>
                        </a:ln>
                        <a:solidFill>
                          <a:srgbClr val="FFFFFF"/>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a:xfrm>
            <a:off x="457200" y="274638"/>
            <a:ext cx="8229600" cy="565575"/>
          </a:xfrm>
        </p:spPr>
        <p:txBody>
          <a:bodyPr/>
          <a:lstStyle/>
          <a:p>
            <a:r>
              <a:rPr lang="en-US" dirty="0" smtClean="0"/>
              <a:t>FortiSwitch Family</a:t>
            </a:r>
            <a:endParaRPr lang="en-US" dirty="0"/>
          </a:p>
        </p:txBody>
      </p:sp>
      <p:sp>
        <p:nvSpPr>
          <p:cNvPr id="32" name="TextBox 31"/>
          <p:cNvSpPr txBox="1"/>
          <p:nvPr/>
        </p:nvSpPr>
        <p:spPr>
          <a:xfrm>
            <a:off x="2031191" y="49728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a:t>
            </a:r>
            <a:r>
              <a:rPr lang="en-US" sz="1200" b="1" dirty="0">
                <a:solidFill>
                  <a:srgbClr val="000000"/>
                </a:solidFill>
                <a:latin typeface="Arial Narrow"/>
                <a:cs typeface="Arial Narrow"/>
              </a:rPr>
              <a:t>80-POE</a:t>
            </a:r>
          </a:p>
        </p:txBody>
      </p:sp>
      <p:sp>
        <p:nvSpPr>
          <p:cNvPr id="35" name="TextBox 34"/>
          <p:cNvSpPr txBox="1"/>
          <p:nvPr/>
        </p:nvSpPr>
        <p:spPr>
          <a:xfrm>
            <a:off x="3984899" y="49619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FSW-224B-</a:t>
            </a:r>
            <a:r>
              <a:rPr lang="en-US" sz="1200" b="1" dirty="0">
                <a:solidFill>
                  <a:srgbClr val="000000"/>
                </a:solidFill>
                <a:latin typeface="Arial Narrow"/>
                <a:cs typeface="Arial Narrow"/>
              </a:rPr>
              <a:t>POE</a:t>
            </a:r>
          </a:p>
        </p:txBody>
      </p:sp>
      <p:sp>
        <p:nvSpPr>
          <p:cNvPr id="36" name="TextBox 35"/>
          <p:cNvSpPr txBox="1"/>
          <p:nvPr/>
        </p:nvSpPr>
        <p:spPr>
          <a:xfrm>
            <a:off x="3984899" y="52667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FSW-124B-</a:t>
            </a:r>
            <a:r>
              <a:rPr lang="en-US" sz="1200" b="1" dirty="0">
                <a:solidFill>
                  <a:srgbClr val="000000"/>
                </a:solidFill>
                <a:latin typeface="Arial Narrow"/>
                <a:cs typeface="Arial Narrow"/>
              </a:rPr>
              <a:t>POE</a:t>
            </a:r>
          </a:p>
        </p:txBody>
      </p:sp>
      <p:sp>
        <p:nvSpPr>
          <p:cNvPr id="48" name="TextBox 47"/>
          <p:cNvSpPr txBox="1"/>
          <p:nvPr/>
        </p:nvSpPr>
        <p:spPr>
          <a:xfrm>
            <a:off x="2031191" y="387607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FSW-28C</a:t>
            </a:r>
            <a:endParaRPr lang="en-US" sz="1200" b="1" dirty="0">
              <a:solidFill>
                <a:srgbClr val="000000"/>
              </a:solidFill>
              <a:latin typeface="Arial Narrow"/>
              <a:cs typeface="Arial Narrow"/>
            </a:endParaRPr>
          </a:p>
        </p:txBody>
      </p:sp>
      <p:sp>
        <p:nvSpPr>
          <p:cNvPr id="51" name="TextBox 50"/>
          <p:cNvSpPr txBox="1"/>
          <p:nvPr/>
        </p:nvSpPr>
        <p:spPr>
          <a:xfrm>
            <a:off x="3984899" y="4435147"/>
            <a:ext cx="1295400" cy="276999"/>
          </a:xfrm>
          <a:prstGeom prst="rect">
            <a:avLst/>
          </a:prstGeom>
          <a:noFill/>
        </p:spPr>
        <p:txBody>
          <a:bodyPr wrap="square" rtlCol="0">
            <a:spAutoFit/>
          </a:bodyPr>
          <a:lstStyle/>
          <a:p>
            <a:pPr>
              <a:defRPr/>
            </a:pPr>
            <a:r>
              <a:rPr lang="en-US" sz="1200" b="1" dirty="0" smtClean="0">
                <a:latin typeface="Arial Narrow"/>
                <a:cs typeface="Arial Narrow"/>
              </a:rPr>
              <a:t>FSW-124D</a:t>
            </a:r>
            <a:endParaRPr lang="en-US" sz="1200" b="1" dirty="0">
              <a:latin typeface="Arial Narrow"/>
              <a:cs typeface="Arial Narrow"/>
            </a:endParaRPr>
          </a:p>
        </p:txBody>
      </p:sp>
      <p:sp>
        <p:nvSpPr>
          <p:cNvPr id="58" name="TextBox 57"/>
          <p:cNvSpPr txBox="1"/>
          <p:nvPr/>
        </p:nvSpPr>
        <p:spPr>
          <a:xfrm>
            <a:off x="3984899" y="2109945"/>
            <a:ext cx="1295400" cy="276999"/>
          </a:xfrm>
          <a:prstGeom prst="rect">
            <a:avLst/>
          </a:prstGeom>
          <a:noFill/>
        </p:spPr>
        <p:txBody>
          <a:bodyPr wrap="square" rtlCol="0">
            <a:spAutoFit/>
          </a:bodyPr>
          <a:lstStyle/>
          <a:p>
            <a:pPr>
              <a:defRPr/>
            </a:pPr>
            <a:r>
              <a:rPr lang="en-US" sz="1200" b="1" dirty="0" smtClean="0">
                <a:latin typeface="Arial Narrow"/>
                <a:cs typeface="Arial Narrow"/>
              </a:rPr>
              <a:t>FSW-1024D</a:t>
            </a:r>
            <a:endParaRPr lang="en-US" sz="1200" b="1" dirty="0">
              <a:latin typeface="Arial Narrow"/>
              <a:cs typeface="Arial Narrow"/>
            </a:endParaRPr>
          </a:p>
        </p:txBody>
      </p:sp>
      <p:sp>
        <p:nvSpPr>
          <p:cNvPr id="71" name="TextBox 70"/>
          <p:cNvSpPr txBox="1"/>
          <p:nvPr/>
        </p:nvSpPr>
        <p:spPr>
          <a:xfrm>
            <a:off x="5627186" y="1385566"/>
            <a:ext cx="1295400" cy="276999"/>
          </a:xfrm>
          <a:prstGeom prst="rect">
            <a:avLst/>
          </a:prstGeom>
          <a:noFill/>
        </p:spPr>
        <p:txBody>
          <a:bodyPr wrap="square" rtlCol="0">
            <a:spAutoFit/>
          </a:bodyPr>
          <a:lstStyle/>
          <a:p>
            <a:pPr algn="ctr">
              <a:defRPr/>
            </a:pPr>
            <a:r>
              <a:rPr lang="en-US" sz="1200" b="1" dirty="0" smtClean="0">
                <a:latin typeface="Arial Narrow"/>
                <a:cs typeface="Arial Narrow"/>
              </a:rPr>
              <a:t>FSW-3032D</a:t>
            </a:r>
            <a:endParaRPr lang="en-US" sz="1200" b="1" dirty="0">
              <a:latin typeface="Arial Narrow"/>
              <a:cs typeface="Arial Narrow"/>
            </a:endParaRPr>
          </a:p>
        </p:txBody>
      </p:sp>
      <p:sp>
        <p:nvSpPr>
          <p:cNvPr id="73" name="TextBox 72"/>
          <p:cNvSpPr txBox="1"/>
          <p:nvPr/>
        </p:nvSpPr>
        <p:spPr>
          <a:xfrm>
            <a:off x="7944443" y="2098418"/>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FSW-1048D</a:t>
            </a:r>
            <a:endParaRPr lang="en-US" sz="1200" b="1" dirty="0">
              <a:solidFill>
                <a:srgbClr val="000000"/>
              </a:solidFill>
              <a:latin typeface="Arial Narrow"/>
              <a:cs typeface="Arial Narrow"/>
            </a:endParaRPr>
          </a:p>
        </p:txBody>
      </p:sp>
      <p:sp>
        <p:nvSpPr>
          <p:cNvPr id="85" name="TextBox 84"/>
          <p:cNvSpPr txBox="1"/>
          <p:nvPr/>
        </p:nvSpPr>
        <p:spPr>
          <a:xfrm>
            <a:off x="2031191" y="3458516"/>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FSW-108D-</a:t>
            </a:r>
            <a:r>
              <a:rPr lang="en-US" sz="1200" b="1" dirty="0">
                <a:solidFill>
                  <a:srgbClr val="000000"/>
                </a:solidFill>
                <a:latin typeface="Arial Narrow"/>
                <a:cs typeface="Arial Narrow"/>
              </a:rPr>
              <a:t>POE</a:t>
            </a:r>
          </a:p>
        </p:txBody>
      </p:sp>
      <p:sp>
        <p:nvSpPr>
          <p:cNvPr id="61" name="TextBox 60"/>
          <p:cNvSpPr txBox="1"/>
          <p:nvPr/>
        </p:nvSpPr>
        <p:spPr>
          <a:xfrm>
            <a:off x="7968404" y="4145683"/>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FSW-348B</a:t>
            </a:r>
            <a:endParaRPr lang="en-US" sz="1200" b="1" dirty="0">
              <a:solidFill>
                <a:srgbClr val="000000"/>
              </a:solidFill>
              <a:latin typeface="Arial Narrow"/>
              <a:cs typeface="Arial Narrow"/>
            </a:endParaRPr>
          </a:p>
        </p:txBody>
      </p:sp>
      <p:sp>
        <p:nvSpPr>
          <p:cNvPr id="66" name="TextBox 65"/>
          <p:cNvSpPr txBox="1"/>
          <p:nvPr/>
        </p:nvSpPr>
        <p:spPr>
          <a:xfrm>
            <a:off x="7968404" y="3516789"/>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FSW-448B</a:t>
            </a:r>
            <a:endParaRPr lang="en-US" sz="1200" b="1" dirty="0">
              <a:solidFill>
                <a:srgbClr val="000000"/>
              </a:solidFill>
              <a:latin typeface="Arial Narrow"/>
              <a:cs typeface="Arial Narrow"/>
            </a:endParaRPr>
          </a:p>
        </p:txBody>
      </p:sp>
      <p:sp>
        <p:nvSpPr>
          <p:cNvPr id="59" name="TextBox 58"/>
          <p:cNvSpPr txBox="1"/>
          <p:nvPr/>
        </p:nvSpPr>
        <p:spPr>
          <a:xfrm>
            <a:off x="3984899" y="4231951"/>
            <a:ext cx="1295400" cy="276999"/>
          </a:xfrm>
          <a:prstGeom prst="rect">
            <a:avLst/>
          </a:prstGeom>
          <a:noFill/>
        </p:spPr>
        <p:txBody>
          <a:bodyPr wrap="square" rtlCol="0">
            <a:spAutoFit/>
          </a:bodyPr>
          <a:lstStyle/>
          <a:p>
            <a:pPr>
              <a:defRPr/>
            </a:pPr>
            <a:r>
              <a:rPr lang="en-US" sz="1200" b="1" dirty="0" smtClean="0">
                <a:latin typeface="Arial Narrow"/>
                <a:cs typeface="Arial Narrow"/>
              </a:rPr>
              <a:t>FSW-124D-POE</a:t>
            </a:r>
            <a:endParaRPr lang="en-US" sz="1200" b="1" dirty="0">
              <a:latin typeface="Arial Narrow"/>
              <a:cs typeface="Arial Narrow"/>
            </a:endParaRPr>
          </a:p>
        </p:txBody>
      </p:sp>
      <p:pic>
        <p:nvPicPr>
          <p:cNvPr id="50" name="Picture 49"/>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5108535"/>
            <a:ext cx="612140" cy="438404"/>
          </a:xfrm>
          <a:prstGeom prst="rect">
            <a:avLst/>
          </a:prstGeom>
        </p:spPr>
      </p:pic>
      <p:pic>
        <p:nvPicPr>
          <p:cNvPr id="53" name="Picture 5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4925" y="5155542"/>
            <a:ext cx="762635" cy="531495"/>
          </a:xfrm>
          <a:prstGeom prst="rect">
            <a:avLst/>
          </a:prstGeom>
        </p:spPr>
      </p:pic>
      <p:pic>
        <p:nvPicPr>
          <p:cNvPr id="54" name="Picture 53"/>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883178"/>
            <a:ext cx="612140" cy="438404"/>
          </a:xfrm>
          <a:prstGeom prst="rect">
            <a:avLst/>
          </a:prstGeom>
        </p:spPr>
      </p:pic>
      <p:pic>
        <p:nvPicPr>
          <p:cNvPr id="63" name="Picture 62"/>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590692"/>
            <a:ext cx="612140" cy="438404"/>
          </a:xfrm>
          <a:prstGeom prst="rect">
            <a:avLst/>
          </a:prstGeom>
        </p:spPr>
      </p:pic>
      <p:sp>
        <p:nvSpPr>
          <p:cNvPr id="39" name="Rounded Rectangle 38"/>
          <p:cNvSpPr/>
          <p:nvPr/>
        </p:nvSpPr>
        <p:spPr bwMode="auto">
          <a:xfrm>
            <a:off x="1400245" y="5000477"/>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7" name="Rounded Rectangle 86"/>
          <p:cNvSpPr/>
          <p:nvPr/>
        </p:nvSpPr>
        <p:spPr bwMode="auto">
          <a:xfrm>
            <a:off x="1400245" y="3486103"/>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49" name="Rounded Rectangle 48"/>
          <p:cNvSpPr/>
          <p:nvPr/>
        </p:nvSpPr>
        <p:spPr bwMode="auto">
          <a:xfrm>
            <a:off x="1400245" y="3903664"/>
            <a:ext cx="685800" cy="228600"/>
          </a:xfrm>
          <a:prstGeom prst="roundRect">
            <a:avLst>
              <a:gd name="adj" fmla="val 50000"/>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Remote</a:t>
            </a:r>
            <a:endParaRPr kumimoji="0" lang="en-US" sz="1000" b="0" i="0" u="none" strike="noStrike" cap="none" normalizeH="0" baseline="0" dirty="0">
              <a:ln>
                <a:noFill/>
              </a:ln>
              <a:solidFill>
                <a:schemeClr val="bg1"/>
              </a:solidFill>
              <a:effectLst/>
              <a:latin typeface="Arial" charset="0"/>
            </a:endParaRPr>
          </a:p>
        </p:txBody>
      </p:sp>
      <p:pic>
        <p:nvPicPr>
          <p:cNvPr id="67" name="Picture 6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3386" y="4946184"/>
            <a:ext cx="762635" cy="531495"/>
          </a:xfrm>
          <a:prstGeom prst="rect">
            <a:avLst/>
          </a:prstGeom>
        </p:spPr>
      </p:pic>
      <p:pic>
        <p:nvPicPr>
          <p:cNvPr id="68" name="Picture 67"/>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7240" y="4267311"/>
            <a:ext cx="762635" cy="531495"/>
          </a:xfrm>
          <a:prstGeom prst="rect">
            <a:avLst/>
          </a:prstGeom>
        </p:spPr>
      </p:pic>
      <p:pic>
        <p:nvPicPr>
          <p:cNvPr id="70" name="Picture 6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5701" y="4104135"/>
            <a:ext cx="762635" cy="531495"/>
          </a:xfrm>
          <a:prstGeom prst="rect">
            <a:avLst/>
          </a:prstGeom>
        </p:spPr>
      </p:pic>
      <p:sp>
        <p:nvSpPr>
          <p:cNvPr id="38" name="Rounded Rectangle 37"/>
          <p:cNvSpPr/>
          <p:nvPr/>
        </p:nvSpPr>
        <p:spPr bwMode="auto">
          <a:xfrm>
            <a:off x="3345773" y="5295788"/>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45773" y="5021776"/>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57" name="Rounded Rectangle 56"/>
          <p:cNvSpPr/>
          <p:nvPr/>
        </p:nvSpPr>
        <p:spPr bwMode="auto">
          <a:xfrm>
            <a:off x="3345773" y="4257349"/>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0" name="Picture 8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4850" y="1975837"/>
            <a:ext cx="762635" cy="531495"/>
          </a:xfrm>
          <a:prstGeom prst="rect">
            <a:avLst/>
          </a:prstGeom>
        </p:spPr>
      </p:pic>
      <p:pic>
        <p:nvPicPr>
          <p:cNvPr id="92" name="Picture 91"/>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8614" y="3400120"/>
            <a:ext cx="762635" cy="531495"/>
          </a:xfrm>
          <a:prstGeom prst="rect">
            <a:avLst/>
          </a:prstGeom>
        </p:spPr>
      </p:pic>
      <p:sp>
        <p:nvSpPr>
          <p:cNvPr id="52" name="Rounded Rectangle 51"/>
          <p:cNvSpPr/>
          <p:nvPr/>
        </p:nvSpPr>
        <p:spPr bwMode="auto">
          <a:xfrm>
            <a:off x="7432278" y="1967362"/>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sp>
        <p:nvSpPr>
          <p:cNvPr id="46" name="Rounded Rectangle 45"/>
          <p:cNvSpPr/>
          <p:nvPr/>
        </p:nvSpPr>
        <p:spPr bwMode="auto">
          <a:xfrm>
            <a:off x="7505749" y="3391378"/>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10G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47" name="Picture 4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128428" y="2013547"/>
            <a:ext cx="762635" cy="531495"/>
          </a:xfrm>
          <a:prstGeom prst="rect">
            <a:avLst/>
          </a:prstGeom>
        </p:spPr>
      </p:pic>
      <p:pic>
        <p:nvPicPr>
          <p:cNvPr id="60" name="Picture 5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5092161" y="1296293"/>
            <a:ext cx="762635" cy="531495"/>
          </a:xfrm>
          <a:prstGeom prst="rect">
            <a:avLst/>
          </a:prstGeom>
        </p:spPr>
      </p:pic>
      <p:pic>
        <p:nvPicPr>
          <p:cNvPr id="65" name="Picture 64"/>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29378" y="3991248"/>
            <a:ext cx="762635" cy="531495"/>
          </a:xfrm>
          <a:prstGeom prst="rect">
            <a:avLst/>
          </a:prstGeom>
        </p:spPr>
      </p:pic>
      <p:sp>
        <p:nvSpPr>
          <p:cNvPr id="72" name="TextBox 71"/>
          <p:cNvSpPr txBox="1"/>
          <p:nvPr/>
        </p:nvSpPr>
        <p:spPr>
          <a:xfrm>
            <a:off x="3984899" y="38460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a:t>
            </a:r>
            <a:r>
              <a:rPr lang="en-US" sz="1200" b="1" dirty="0">
                <a:solidFill>
                  <a:srgbClr val="000000"/>
                </a:solidFill>
                <a:latin typeface="Arial Narrow"/>
                <a:cs typeface="Arial Narrow"/>
              </a:rPr>
              <a:t>POE</a:t>
            </a:r>
          </a:p>
        </p:txBody>
      </p:sp>
      <p:pic>
        <p:nvPicPr>
          <p:cNvPr id="76" name="Picture 75"/>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58768" y="3694656"/>
            <a:ext cx="762635" cy="531495"/>
          </a:xfrm>
          <a:prstGeom prst="rect">
            <a:avLst/>
          </a:prstGeom>
        </p:spPr>
      </p:pic>
      <p:sp>
        <p:nvSpPr>
          <p:cNvPr id="80" name="Rounded Rectangle 79"/>
          <p:cNvSpPr/>
          <p:nvPr/>
        </p:nvSpPr>
        <p:spPr bwMode="auto">
          <a:xfrm>
            <a:off x="3345773" y="385049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2905188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Small/Home Offices &amp; Small Branch </a:t>
            </a:r>
            <a:r>
              <a:rPr lang="en-US" sz="2000" b="1" dirty="0" smtClean="0">
                <a:solidFill>
                  <a:schemeClr val="bg1"/>
                </a:solidFill>
                <a:cs typeface="Arial Narrow"/>
              </a:rPr>
              <a:t>Offices</a:t>
            </a:r>
            <a:endParaRPr lang="en-US" sz="20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22" name="Content Placeholder 9"/>
          <p:cNvSpPr txBox="1">
            <a:spLocks/>
          </p:cNvSpPr>
          <p:nvPr/>
        </p:nvSpPr>
        <p:spPr>
          <a:xfrm>
            <a:off x="455044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feature-rich multi-threat security for Branch Offices, </a:t>
            </a:r>
            <a:r>
              <a:rPr lang="en-US" sz="1500" b="1" dirty="0" err="1" smtClean="0">
                <a:latin typeface="+mn-lt"/>
                <a:ea typeface="ＭＳ Ｐゴシック" pitchFamily="34" charset="-128"/>
              </a:rPr>
              <a:t>SoHo</a:t>
            </a:r>
            <a:r>
              <a:rPr lang="en-US" sz="1500" b="1" dirty="0" smtClean="0">
                <a:latin typeface="+mn-lt"/>
                <a:ea typeface="ＭＳ Ｐゴシック" pitchFamily="34" charset="-128"/>
              </a:rPr>
              <a:t> and telecommuters</a:t>
            </a:r>
          </a:p>
          <a:p>
            <a:pPr marL="0" indent="0">
              <a:lnSpc>
                <a:spcPct val="90000"/>
              </a:lnSpc>
              <a:buClr>
                <a:schemeClr val="accent4"/>
              </a:buClr>
              <a:buNone/>
            </a:pPr>
            <a:endParaRPr lang="en-US" sz="1500" b="1" dirty="0" smtClean="0">
              <a:latin typeface="+mn-lt"/>
              <a:ea typeface="ＭＳ Ｐゴシック" pitchFamily="34" charset="-128"/>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4866636" y="3394605"/>
            <a:ext cx="3644273" cy="238167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Integrated </a:t>
            </a:r>
            <a:r>
              <a:rPr lang="en-US" sz="1400" dirty="0" err="1" smtClean="0">
                <a:latin typeface="+mj-lt"/>
                <a:cs typeface="Arial Narrow"/>
              </a:rPr>
              <a:t>WiFi</a:t>
            </a:r>
            <a:r>
              <a:rPr lang="en-US" sz="1400" dirty="0" smtClean="0">
                <a:latin typeface="+mj-lt"/>
                <a:cs typeface="Arial Narrow"/>
              </a:rPr>
              <a:t> on certain models</a:t>
            </a:r>
            <a:endParaRPr lang="en-US" sz="1400" dirty="0">
              <a:latin typeface="+mj-lt"/>
              <a:cs typeface="Arial Narrow"/>
            </a:endParaRPr>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9018" y="3656794"/>
            <a:ext cx="213020" cy="151969"/>
          </a:xfrm>
          <a:prstGeom prst="rect">
            <a:avLst/>
          </a:prstGeom>
        </p:spPr>
      </p:pic>
      <p:sp>
        <p:nvSpPr>
          <p:cNvPr id="19" name="Rectangle 18"/>
          <p:cNvSpPr/>
          <p:nvPr/>
        </p:nvSpPr>
        <p:spPr>
          <a:xfrm>
            <a:off x="533400" y="3581400"/>
            <a:ext cx="1600200" cy="523220"/>
          </a:xfrm>
          <a:prstGeom prst="rect">
            <a:avLst/>
          </a:prstGeom>
        </p:spPr>
        <p:txBody>
          <a:bodyPr wrap="square">
            <a:spAutoFit/>
          </a:bodyPr>
          <a:lstStyle/>
          <a:p>
            <a:pPr algn="ctr"/>
            <a:r>
              <a:rPr lang="en-US" sz="1400" b="1" dirty="0" smtClean="0">
                <a:latin typeface="+mn-lt"/>
                <a:ea typeface="Helvetica 55 Roman" charset="0"/>
                <a:cs typeface="Arial Narrow"/>
              </a:rPr>
              <a:t>FG/FWF-30D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71800" y="3200400"/>
            <a:ext cx="1117785" cy="30704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4462" y="2400611"/>
            <a:ext cx="1266768" cy="863032"/>
          </a:xfrm>
          <a:prstGeom prst="rect">
            <a:avLst/>
          </a:prstGeom>
        </p:spPr>
      </p:pic>
      <p:sp>
        <p:nvSpPr>
          <p:cNvPr id="14" name="Rectangle 13"/>
          <p:cNvSpPr/>
          <p:nvPr/>
        </p:nvSpPr>
        <p:spPr>
          <a:xfrm>
            <a:off x="2962030" y="3619811"/>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FG/FWF-60D Series</a:t>
            </a:r>
          </a:p>
        </p:txBody>
      </p:sp>
      <p:pic>
        <p:nvPicPr>
          <p:cNvPr id="24" name="Picture 2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79883" y="3701341"/>
            <a:ext cx="213020" cy="151969"/>
          </a:xfrm>
          <a:prstGeom prst="rect">
            <a:avLst/>
          </a:prstGeom>
        </p:spPr>
      </p:pic>
      <p:sp>
        <p:nvSpPr>
          <p:cNvPr id="9" name="TextBox 8"/>
          <p:cNvSpPr txBox="1"/>
          <p:nvPr/>
        </p:nvSpPr>
        <p:spPr>
          <a:xfrm>
            <a:off x="272473" y="4414982"/>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04045" y="2904035"/>
            <a:ext cx="1179427" cy="324019"/>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5800" y="3224855"/>
            <a:ext cx="1179427" cy="324019"/>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631883" y="4800601"/>
            <a:ext cx="1392674" cy="523194"/>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47800" y="4038600"/>
            <a:ext cx="1823081" cy="1219200"/>
          </a:xfrm>
          <a:prstGeom prst="rect">
            <a:avLst/>
          </a:prstGeom>
        </p:spPr>
      </p:pic>
      <p:sp>
        <p:nvSpPr>
          <p:cNvPr id="44" name="Rectangle 43"/>
          <p:cNvSpPr/>
          <p:nvPr/>
        </p:nvSpPr>
        <p:spPr>
          <a:xfrm>
            <a:off x="1752600" y="5410200"/>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a:t>
            </a:r>
            <a:r>
              <a:rPr lang="en-US" sz="1400" b="1" dirty="0">
                <a:latin typeface="+mn-lt"/>
                <a:ea typeface="Helvetica 55 Roman" charset="0"/>
                <a:cs typeface="Arial Narrow"/>
              </a:rPr>
              <a:t>9</a:t>
            </a:r>
            <a:r>
              <a:rPr lang="en-US" sz="1400" b="1" dirty="0" smtClean="0">
                <a:latin typeface="+mn-lt"/>
                <a:ea typeface="Helvetica 55 Roman" charset="0"/>
                <a:cs typeface="Arial Narrow"/>
              </a:rPr>
              <a:t>0D Series</a:t>
            </a:r>
          </a:p>
        </p:txBody>
      </p:sp>
      <p:pic>
        <p:nvPicPr>
          <p:cNvPr id="45" name="Picture 4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0453" y="5491730"/>
            <a:ext cx="213020" cy="151969"/>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0589672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 </a:t>
            </a:r>
          </a:p>
          <a:p>
            <a:pPr marL="343047" indent="-343047" defTabSz="914417">
              <a:spcBef>
                <a:spcPct val="20000"/>
              </a:spcBef>
              <a:buFontTx/>
              <a:buChar char="•"/>
            </a:pPr>
            <a:r>
              <a:rPr lang="en-US" sz="1200" dirty="0"/>
              <a:t>8</a:t>
            </a:r>
            <a:r>
              <a:rPr lang="en-US" sz="1200" dirty="0" smtClean="0"/>
              <a:t>x GE RJ45 Switch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2580243778"/>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2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Web &amp; FOS</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Remote LAN Edge Convergence</a:t>
                      </a:r>
                      <a:endParaRPr lang="en-US" sz="1000" dirty="0"/>
                    </a:p>
                  </a:txBody>
                  <a:tcPr marL="61703" marR="61703" marT="34706" marB="34706" anchor="ctr" horzOverflow="overflow"/>
                </a:tc>
              </a:tr>
            </a:tbl>
          </a:graphicData>
        </a:graphic>
      </p:graphicFrame>
      <p:pic>
        <p:nvPicPr>
          <p:cNvPr id="9" name="Picture 8"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pic>
        <p:nvPicPr>
          <p:cNvPr id="2" name="Picture 1" descr="FSW-28C-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371600"/>
            <a:ext cx="4267200" cy="1056523"/>
          </a:xfrm>
          <a:prstGeom prst="rect">
            <a:avLst/>
          </a:prstGeom>
        </p:spPr>
      </p:pic>
      <p:pic>
        <p:nvPicPr>
          <p:cNvPr id="3" name="Picture 2" descr="FSW-28C-B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362200"/>
            <a:ext cx="4267200" cy="1056523"/>
          </a:xfrm>
          <a:prstGeom prst="rect">
            <a:avLst/>
          </a:prstGeom>
        </p:spPr>
      </p:pic>
    </p:spTree>
    <p:extLst>
      <p:ext uri="{BB962C8B-B14F-4D97-AF65-F5344CB8AC3E}">
        <p14:creationId xmlns:p14="http://schemas.microsoft.com/office/powerpoint/2010/main" val="14850982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 </a:t>
            </a:r>
          </a:p>
          <a:p>
            <a:pPr marL="343047" indent="-343047" defTabSz="914417">
              <a:spcBef>
                <a:spcPct val="20000"/>
              </a:spcBef>
              <a:buFontTx/>
              <a:buChar char="•"/>
            </a:pPr>
            <a:r>
              <a:rPr lang="en-US" sz="1200" dirty="0"/>
              <a:t>4x </a:t>
            </a:r>
            <a:r>
              <a:rPr lang="en-US" sz="1200" dirty="0" smtClean="0"/>
              <a:t>GE PoE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7590863"/>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N/A</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unmanaged</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62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Installation of up to 4 wireless FAPs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4098" name="Picture 2"/>
          <p:cNvPicPr>
            <a:picLocks noChangeAspect="1" noChangeArrowheads="1"/>
          </p:cNvPicPr>
          <p:nvPr/>
        </p:nvPicPr>
        <p:blipFill>
          <a:blip r:embed="rId3"/>
          <a:srcRect/>
          <a:stretch>
            <a:fillRect/>
          </a:stretch>
        </p:blipFill>
        <p:spPr bwMode="auto">
          <a:xfrm>
            <a:off x="1065335" y="1764691"/>
            <a:ext cx="4262000" cy="1295032"/>
          </a:xfrm>
          <a:prstGeom prst="rect">
            <a:avLst/>
          </a:prstGeom>
          <a:noFill/>
          <a:ln w="9525">
            <a:noFill/>
            <a:miter lim="800000"/>
            <a:headEnd/>
            <a:tailEnd/>
          </a:ln>
        </p:spPr>
      </p:pic>
      <p:pic>
        <p:nvPicPr>
          <p:cNvPr id="9" name="Picture 8"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spTree>
    <p:extLst>
      <p:ext uri="{BB962C8B-B14F-4D97-AF65-F5344CB8AC3E}">
        <p14:creationId xmlns:p14="http://schemas.microsoft.com/office/powerpoint/2010/main" val="41686322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8x PoE GE RJ45 </a:t>
            </a:r>
          </a:p>
          <a:p>
            <a:pPr marL="343047" indent="-343047" defTabSz="914417">
              <a:spcBef>
                <a:spcPct val="20000"/>
              </a:spcBef>
              <a:buFontTx/>
              <a:buChar char="•"/>
            </a:pPr>
            <a:r>
              <a:rPr lang="en-US" sz="1200" dirty="0" smtClean="0"/>
              <a:t>2x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1287131"/>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 </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dirty="0" smtClean="0"/>
                        <a:t>Fortified Switch</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75W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1" name="Picture 10" descr="dark_port_sharemedia.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pic>
        <p:nvPicPr>
          <p:cNvPr id="12" name="Picture 11"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200" y="3477927"/>
            <a:ext cx="569690" cy="312735"/>
          </a:xfrm>
          <a:prstGeom prst="rect">
            <a:avLst/>
          </a:prstGeom>
          <a:effectLst/>
        </p:spPr>
      </p:pic>
      <p:pic>
        <p:nvPicPr>
          <p:cNvPr id="4" name="Picture 3"/>
          <p:cNvPicPr>
            <a:picLocks noChangeAspect="1"/>
          </p:cNvPicPr>
          <p:nvPr/>
        </p:nvPicPr>
        <p:blipFill>
          <a:blip r:embed="rId5"/>
          <a:stretch>
            <a:fillRect/>
          </a:stretch>
        </p:blipFill>
        <p:spPr>
          <a:xfrm>
            <a:off x="457200" y="1828800"/>
            <a:ext cx="4953000" cy="1282298"/>
          </a:xfrm>
          <a:prstGeom prst="rect">
            <a:avLst/>
          </a:prstGeom>
        </p:spPr>
      </p:pic>
    </p:spTree>
    <p:extLst>
      <p:ext uri="{BB962C8B-B14F-4D97-AF65-F5344CB8AC3E}">
        <p14:creationId xmlns:p14="http://schemas.microsoft.com/office/powerpoint/2010/main" val="2474607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FE Ports</a:t>
            </a:r>
            <a:endParaRPr lang="en-US" sz="1200" dirty="0"/>
          </a:p>
          <a:p>
            <a:pPr marL="343047" indent="-343047" defTabSz="914417">
              <a:spcBef>
                <a:spcPct val="20000"/>
              </a:spcBef>
              <a:buFontTx/>
              <a:buChar char="•"/>
            </a:pPr>
            <a:r>
              <a:rPr lang="en-US" sz="1200" dirty="0" smtClean="0"/>
              <a:t>12x FE </a:t>
            </a:r>
            <a:r>
              <a:rPr lang="en-US" sz="1200" dirty="0" err="1" smtClean="0"/>
              <a:t>PoE</a:t>
            </a:r>
            <a:r>
              <a:rPr lang="en-US" sz="1200" dirty="0" smtClean="0"/>
              <a:t> Ports</a:t>
            </a:r>
            <a:endParaRPr lang="en-US" sz="1200" dirty="0"/>
          </a:p>
          <a:p>
            <a:pPr marL="343047" indent="-343047" defTabSz="914417">
              <a:spcBef>
                <a:spcPct val="20000"/>
              </a:spcBef>
              <a:buFontTx/>
              <a:buChar char="•"/>
            </a:pPr>
            <a:r>
              <a:rPr lang="en-US" sz="1200" dirty="0"/>
              <a:t>2x </a:t>
            </a:r>
            <a:r>
              <a:rPr lang="en-US" sz="1200" dirty="0" smtClean="0"/>
              <a:t>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612309747"/>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64</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&lt;20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579497" y="2009854"/>
            <a:ext cx="4956531" cy="952468"/>
          </a:xfrm>
          <a:prstGeom prst="rect">
            <a:avLst/>
          </a:prstGeom>
        </p:spPr>
      </p:pic>
      <p:pic>
        <p:nvPicPr>
          <p:cNvPr id="6" name="Picture 5" descr="dark_OutputPort-PO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1" name="Picture 10" descr="dark_port_sharemedia.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spTree>
    <p:extLst>
      <p:ext uri="{BB962C8B-B14F-4D97-AF65-F5344CB8AC3E}">
        <p14:creationId xmlns:p14="http://schemas.microsoft.com/office/powerpoint/2010/main" val="21300143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 RJ45 Ports</a:t>
            </a:r>
            <a:endParaRPr lang="en-US" sz="1200" dirty="0"/>
          </a:p>
          <a:p>
            <a:pPr marL="343047" indent="-343047" defTabSz="914417">
              <a:spcBef>
                <a:spcPct val="20000"/>
              </a:spcBef>
              <a:buFontTx/>
              <a:buChar char="•"/>
            </a:pPr>
            <a:r>
              <a:rPr lang="en-US" sz="1200" dirty="0" smtClean="0"/>
              <a:t>2x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853392159"/>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2950555" y="188495"/>
            <a:ext cx="533400" cy="533400"/>
          </a:xfrm>
          <a:prstGeom prst="rect">
            <a:avLst/>
          </a:prstGeom>
        </p:spPr>
      </p:pic>
      <p:pic>
        <p:nvPicPr>
          <p:cNvPr id="13" name="Picture 12"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_124D_Front_Top_300ppi-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4746" y="1859493"/>
            <a:ext cx="6008254" cy="1326823"/>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a:t>
            </a:r>
            <a:r>
              <a:rPr lang="en-US" sz="1200" dirty="0"/>
              <a:t>GE RJ45 </a:t>
            </a:r>
            <a:r>
              <a:rPr lang="en-US" sz="1200" dirty="0" smtClean="0"/>
              <a:t>Ports</a:t>
            </a:r>
          </a:p>
          <a:p>
            <a:pPr marL="343047" indent="-343047" defTabSz="914417">
              <a:spcBef>
                <a:spcPct val="20000"/>
              </a:spcBef>
              <a:buFontTx/>
              <a:buChar char="•"/>
            </a:pPr>
            <a:r>
              <a:rPr lang="en-US" sz="1200" dirty="0"/>
              <a:t>12x GE RJ45 </a:t>
            </a:r>
            <a:r>
              <a:rPr lang="en-US" sz="1200" dirty="0" smtClean="0"/>
              <a:t>PoE Ports</a:t>
            </a:r>
            <a:endParaRPr lang="en-US" sz="1200" dirty="0"/>
          </a:p>
          <a:p>
            <a:pPr marL="343047" indent="-343047" defTabSz="914417">
              <a:spcBef>
                <a:spcPct val="20000"/>
              </a:spcBef>
              <a:buFontTx/>
              <a:buChar char="•"/>
            </a:pPr>
            <a:r>
              <a:rPr lang="en-US" sz="1200" dirty="0"/>
              <a:t>2x GE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92996374"/>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78055" y="34770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2" name="Picture 11"/>
          <p:cNvPicPr>
            <a:picLocks noChangeAspect="1"/>
          </p:cNvPicPr>
          <p:nvPr/>
        </p:nvPicPr>
        <p:blipFill>
          <a:blip r:embed="rId4"/>
          <a:stretch>
            <a:fillRect/>
          </a:stretch>
        </p:blipFill>
        <p:spPr>
          <a:xfrm>
            <a:off x="3689435" y="188495"/>
            <a:ext cx="533400" cy="533400"/>
          </a:xfrm>
          <a:prstGeom prst="rect">
            <a:avLst/>
          </a:prstGeom>
        </p:spPr>
      </p:pic>
      <p:pic>
        <p:nvPicPr>
          <p:cNvPr id="2" name="Picture 1" descr="FortiSwitch124D-POE_top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18" y="242454"/>
            <a:ext cx="6477000" cy="4318000"/>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20x GE POE Ports</a:t>
            </a:r>
            <a:endParaRPr lang="en-US" sz="1200" dirty="0"/>
          </a:p>
          <a:p>
            <a:pPr marL="343047" indent="-343047" defTabSz="914417">
              <a:spcBef>
                <a:spcPct val="20000"/>
              </a:spcBef>
              <a:buFontTx/>
              <a:buChar char="•"/>
            </a:pPr>
            <a:r>
              <a:rPr lang="en-US" sz="1200" dirty="0" smtClean="0"/>
              <a:t>4x pairs Shared (POE)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580142637"/>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512</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6" name="Picture 47" descr="dark_OutputPort-POE_p.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000" y="2133600"/>
            <a:ext cx="4724400" cy="643355"/>
          </a:xfrm>
          <a:prstGeom prst="rect">
            <a:avLst/>
          </a:prstGeom>
        </p:spPr>
      </p:pic>
    </p:spTree>
    <p:extLst>
      <p:ext uri="{BB962C8B-B14F-4D97-AF65-F5344CB8AC3E}">
        <p14:creationId xmlns:p14="http://schemas.microsoft.com/office/powerpoint/2010/main" val="38842541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8 x GE Ports</a:t>
            </a:r>
          </a:p>
          <a:p>
            <a:pPr marL="343047" indent="-343047" defTabSz="914417">
              <a:spcBef>
                <a:spcPct val="20000"/>
              </a:spcBef>
              <a:buFontTx/>
              <a:buChar char="•"/>
            </a:pPr>
            <a:r>
              <a:rPr lang="en-US" sz="1200" dirty="0" smtClean="0"/>
              <a:t>12x GE POE Ports</a:t>
            </a:r>
            <a:endParaRPr lang="en-US" sz="1200" dirty="0"/>
          </a:p>
          <a:p>
            <a:pPr marL="343047" indent="-343047" defTabSz="914417">
              <a:spcBef>
                <a:spcPct val="20000"/>
              </a:spcBef>
              <a:buFontTx/>
              <a:buChar char="•"/>
            </a:pPr>
            <a:r>
              <a:rPr lang="en-US" sz="1200" dirty="0" smtClean="0"/>
              <a:t>4x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309286768"/>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17110"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6987"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92049" y="3505200"/>
            <a:ext cx="569690" cy="312735"/>
          </a:xfrm>
          <a:prstGeom prst="rect">
            <a:avLst/>
          </a:prstGeom>
          <a:effectLst/>
        </p:spPr>
      </p:pic>
      <p:pic>
        <p:nvPicPr>
          <p:cNvPr id="2" name="Picture 1"/>
          <p:cNvPicPr>
            <a:picLocks noChangeAspect="1"/>
          </p:cNvPicPr>
          <p:nvPr/>
        </p:nvPicPr>
        <p:blipFill>
          <a:blip r:embed="rId5"/>
          <a:stretch>
            <a:fillRect/>
          </a:stretch>
        </p:blipFill>
        <p:spPr>
          <a:xfrm>
            <a:off x="0" y="1752600"/>
            <a:ext cx="6018305" cy="1447800"/>
          </a:xfrm>
          <a:prstGeom prst="rect">
            <a:avLst/>
          </a:prstGeom>
        </p:spPr>
      </p:pic>
    </p:spTree>
    <p:extLst>
      <p:ext uri="{BB962C8B-B14F-4D97-AF65-F5344CB8AC3E}">
        <p14:creationId xmlns:p14="http://schemas.microsoft.com/office/powerpoint/2010/main" val="11316560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with GE POE+</a:t>
            </a:r>
          </a:p>
          <a:p>
            <a:pPr marL="343047" indent="-343047" defTabSz="914417">
              <a:spcBef>
                <a:spcPct val="20000"/>
              </a:spcBef>
              <a:buFontTx/>
              <a:buChar char="•"/>
            </a:pPr>
            <a:r>
              <a:rPr lang="en-US" sz="1200" dirty="0" smtClean="0"/>
              <a:t>16x with GE POE</a:t>
            </a:r>
            <a:endParaRPr lang="en-US" sz="1200" dirty="0"/>
          </a:p>
          <a:p>
            <a:pPr marL="343047" indent="-343047" defTabSz="914417">
              <a:spcBef>
                <a:spcPct val="20000"/>
              </a:spcBef>
              <a:buFontTx/>
              <a:buChar char="•"/>
            </a:pPr>
            <a:r>
              <a:rPr lang="en-US" sz="1200" dirty="0" smtClean="0"/>
              <a:t>4x pairs Shared (POE) GE ports</a:t>
            </a:r>
          </a:p>
          <a:p>
            <a:pPr marL="343047" indent="-343047" defTabSz="914417">
              <a:spcBef>
                <a:spcPct val="20000"/>
              </a:spcBef>
              <a:buFontTx/>
              <a:buChar char="•"/>
            </a:pPr>
            <a:r>
              <a:rPr lang="en-US" sz="1200" dirty="0" smtClean="0"/>
              <a:t>1x GE RJ45 </a:t>
            </a:r>
            <a:r>
              <a:rPr lang="en-US" sz="1200" dirty="0" err="1" smtClean="0"/>
              <a:t>Mgmt</a:t>
            </a:r>
            <a:r>
              <a:rPr lang="en-US" sz="1200" dirty="0" smtClean="0"/>
              <a:t> 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78860292"/>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02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13456" y="1336257"/>
            <a:ext cx="5058821" cy="2425462"/>
          </a:xfrm>
          <a:prstGeom prst="rect">
            <a:avLst/>
          </a:prstGeom>
          <a:noFill/>
          <a:ln w="9525">
            <a:noFill/>
            <a:miter lim="800000"/>
            <a:headEnd/>
            <a:tailEnd/>
          </a:ln>
        </p:spPr>
      </p:pic>
      <p:pic>
        <p:nvPicPr>
          <p:cNvPr id="9" name="Picture 47" descr="dark_OutputPort-POE_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6185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 y="2576095"/>
            <a:ext cx="5486400" cy="105877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pairs Shared GE ports</a:t>
            </a:r>
          </a:p>
        </p:txBody>
      </p:sp>
      <p:graphicFrame>
        <p:nvGraphicFramePr>
          <p:cNvPr id="8" name="Content Placeholder 4"/>
          <p:cNvGraphicFramePr>
            <a:graphicFrameLocks/>
          </p:cNvGraphicFramePr>
          <p:nvPr>
            <p:extLst>
              <p:ext uri="{D42A27DB-BD31-4B8C-83A1-F6EECF244321}">
                <p14:modId xmlns:p14="http://schemas.microsoft.com/office/powerpoint/2010/main" val="396906034"/>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2" name="Picture 1" descr="FSW-348B_Ft.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0668" y="1752600"/>
            <a:ext cx="5478431" cy="1057241"/>
          </a:xfrm>
          <a:prstGeom prst="rect">
            <a:avLst/>
          </a:prstGeom>
        </p:spPr>
      </p:pic>
    </p:spTree>
    <p:extLst>
      <p:ext uri="{BB962C8B-B14F-4D97-AF65-F5344CB8AC3E}">
        <p14:creationId xmlns:p14="http://schemas.microsoft.com/office/powerpoint/2010/main" val="8859675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3863029939"/>
              </p:ext>
            </p:extLst>
          </p:nvPr>
        </p:nvGraphicFramePr>
        <p:xfrm>
          <a:off x="238173" y="1260000"/>
          <a:ext cx="8640002" cy="4897856"/>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18116">
                <a:tc>
                  <a:txBody>
                    <a:bodyPr/>
                    <a:lstStyle/>
                    <a:p>
                      <a:endParaRPr lang="en-US" sz="1400" dirty="0"/>
                    </a:p>
                  </a:txBody>
                  <a:tcPr anchor="ctr">
                    <a:solidFill>
                      <a:srgbClr val="3C3C3C"/>
                    </a:solidFill>
                  </a:tcPr>
                </a:tc>
                <a:tc>
                  <a:txBody>
                    <a:bodyPr/>
                    <a:lstStyle/>
                    <a:p>
                      <a:pPr algn="ctr"/>
                      <a:r>
                        <a:rPr lang="en-US" sz="1300" dirty="0" smtClean="0"/>
                        <a:t>FG-30D</a:t>
                      </a:r>
                      <a:endParaRPr lang="en-US" sz="1300" dirty="0"/>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algn="ctr"/>
                      <a:r>
                        <a:rPr lang="en-US" sz="1300" dirty="0" smtClean="0"/>
                        <a:t>FG-92D</a:t>
                      </a:r>
                      <a:endParaRPr lang="en-US" sz="1300" dirty="0"/>
                    </a:p>
                  </a:txBody>
                  <a:tcPr anchor="ctr">
                    <a:solidFill>
                      <a:srgbClr val="3C3C3C"/>
                    </a:solidFill>
                  </a:tcPr>
                </a:tc>
              </a:tr>
              <a:tr h="6535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en-US" sz="1100" dirty="0" smtClean="0"/>
                        <a:t>800 / 800 / 800 </a:t>
                      </a:r>
                    </a:p>
                    <a:p>
                      <a:pPr algn="ctr"/>
                      <a:r>
                        <a:rPr lang="en-US" sz="1100" dirty="0" smtClean="0"/>
                        <a:t>Mbps</a:t>
                      </a:r>
                      <a:endParaRPr lang="en-US" sz="1100" b="0" i="0" dirty="0">
                        <a:solidFill>
                          <a:schemeClr val="tx1"/>
                        </a:solidFill>
                        <a:latin typeface="+mn-lt"/>
                      </a:endParaRPr>
                    </a:p>
                  </a:txBody>
                  <a:tcPr anchor="ctr"/>
                </a:tc>
                <a:tc>
                  <a:txBody>
                    <a:bodyPr/>
                    <a:lstStyle/>
                    <a:p>
                      <a:pPr algn="ctr"/>
                      <a:r>
                        <a:rPr lang="en-US" sz="1100" b="0" i="0" dirty="0" smtClean="0">
                          <a:latin typeface="+mn-lt"/>
                        </a:rPr>
                        <a:t>1.5 /1.5 /1.5</a:t>
                      </a:r>
                    </a:p>
                    <a:p>
                      <a:pPr algn="ctr"/>
                      <a:r>
                        <a:rPr lang="en-US" sz="1100" b="0" i="0" dirty="0" smtClean="0">
                          <a:latin typeface="+mn-lt"/>
                        </a:rPr>
                        <a:t>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algn="ctr"/>
                      <a:r>
                        <a:rPr lang="en-US" sz="1100" b="0" i="0" dirty="0" smtClean="0">
                          <a:latin typeface="+mn-lt"/>
                        </a:rPr>
                        <a:t>1.3 / 0.95 / 0.17 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 / 1 / 0.2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r>
              <a:tr h="469248">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200,000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500,000</a:t>
                      </a:r>
                      <a:endParaRPr lang="en-US" sz="1100" b="0" i="0" dirty="0" smtClean="0">
                        <a:latin typeface="+mn-lt"/>
                      </a:endParaRPr>
                    </a:p>
                  </a:txBody>
                  <a:tcPr anchor="ctr"/>
                </a:tc>
                <a:tc>
                  <a:txBody>
                    <a:bodyPr/>
                    <a:lstStyle/>
                    <a:p>
                      <a:pPr algn="ctr"/>
                      <a:r>
                        <a:rPr lang="en-US" sz="1100" dirty="0" smtClean="0"/>
                        <a:t>2 Mil</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1.5 Mil</a:t>
                      </a:r>
                    </a:p>
                  </a:txBody>
                  <a:tcPr anchor="ctr"/>
                </a:tc>
                <a:tc>
                  <a:txBody>
                    <a:bodyPr/>
                    <a:lstStyle/>
                    <a:p>
                      <a:pPr algn="ctr"/>
                      <a:r>
                        <a:rPr lang="en-US" sz="1100" dirty="0" smtClean="0"/>
                        <a:t>2 Mil</a:t>
                      </a:r>
                      <a:endParaRPr lang="en-US" sz="1100" dirty="0"/>
                    </a:p>
                  </a:txBody>
                  <a:tcPr anchor="ctr" horzOverflow="overflow"/>
                </a:tc>
                <a:tc>
                  <a:txBody>
                    <a:bodyPr/>
                    <a:lstStyle/>
                    <a:p>
                      <a:pPr algn="ctr"/>
                      <a:r>
                        <a:rPr lang="en-US" sz="1100" dirty="0" smtClean="0"/>
                        <a:t>1.5 Mil</a:t>
                      </a:r>
                      <a:endParaRPr lang="en-US" sz="1100" dirty="0"/>
                    </a:p>
                  </a:txBody>
                  <a:tcPr anchor="ctr" horzOverflow="overflow"/>
                </a:tc>
              </a:tr>
              <a:tr h="33634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b="0" i="0" dirty="0" smtClean="0">
                          <a:latin typeface="+mn-lt"/>
                        </a:rPr>
                        <a:t>3,500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4,000</a:t>
                      </a:r>
                    </a:p>
                  </a:txBody>
                  <a:tcPr anchor="ctr"/>
                </a:tc>
                <a:tc>
                  <a:txBody>
                    <a:bodyPr/>
                    <a:lstStyle/>
                    <a:p>
                      <a:pPr algn="ctr"/>
                      <a:r>
                        <a:rPr lang="en-US" sz="1100" dirty="0" smtClean="0"/>
                        <a:t>4,000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22, 000</a:t>
                      </a:r>
                    </a:p>
                  </a:txBody>
                  <a:tcPr anchor="ctr"/>
                </a:tc>
                <a:tc>
                  <a:txBody>
                    <a:bodyPr/>
                    <a:lstStyle/>
                    <a:p>
                      <a:pPr algn="ctr"/>
                      <a:r>
                        <a:rPr lang="en-US" sz="1100" dirty="0" smtClean="0"/>
                        <a:t>4,000</a:t>
                      </a:r>
                      <a:endParaRPr lang="en-US" sz="1100" dirty="0"/>
                    </a:p>
                  </a:txBody>
                  <a:tcPr anchor="ctr" horzOverflow="overflow"/>
                </a:tc>
                <a:tc>
                  <a:txBody>
                    <a:bodyPr/>
                    <a:lstStyle/>
                    <a:p>
                      <a:pPr algn="ctr"/>
                      <a:r>
                        <a:rPr lang="en-US" sz="1100" dirty="0" smtClean="0"/>
                        <a:t>22,000</a:t>
                      </a:r>
                      <a:endParaRPr lang="en-US" sz="1100" dirty="0"/>
                    </a:p>
                  </a:txBody>
                  <a:tcPr anchor="ctr" horzOverflow="overflow"/>
                </a:tc>
              </a:tr>
              <a:tr h="336346">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350 Mbps</a:t>
                      </a:r>
                      <a:endParaRPr lang="en-US" sz="1100" b="0" i="0" dirty="0">
                        <a:latin typeface="+mn-lt"/>
                      </a:endParaRPr>
                    </a:p>
                  </a:txBody>
                  <a:tcPr anchor="ctr"/>
                </a:tc>
                <a:tc>
                  <a:txBody>
                    <a:bodyPr/>
                    <a:lstStyle/>
                    <a:p>
                      <a:pPr algn="ctr"/>
                      <a:r>
                        <a:rPr lang="en-US" sz="1100" b="0" i="0" dirty="0" smtClean="0">
                          <a:latin typeface="+mn-lt"/>
                        </a:rPr>
                        <a:t>1 Gbps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b="0" i="0" dirty="0" smtClean="0">
                          <a:latin typeface="+mn-lt"/>
                        </a:rPr>
                        <a:t>200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dirty="0" smtClean="0"/>
                        <a:t>130 Mbps</a:t>
                      </a:r>
                      <a:endParaRPr lang="en-US" sz="1100" dirty="0"/>
                    </a:p>
                  </a:txBody>
                  <a:tcPr anchor="ctr" horzOverflow="overflow"/>
                </a:tc>
              </a:tr>
              <a:tr h="284901">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150 Mbps</a:t>
                      </a:r>
                      <a:endParaRPr lang="en-US" sz="1100" b="0" i="0" dirty="0">
                        <a:latin typeface="+mn-lt"/>
                      </a:endParaRPr>
                    </a:p>
                  </a:txBody>
                  <a:tcPr anchor="ctr"/>
                </a:tc>
                <a:tc>
                  <a:txBody>
                    <a:bodyPr/>
                    <a:lstStyle/>
                    <a:p>
                      <a:pPr algn="ctr"/>
                      <a:r>
                        <a:rPr lang="en-US" sz="1100" b="0" i="0" dirty="0" smtClean="0">
                          <a:latin typeface="+mn-lt"/>
                        </a:rPr>
                        <a:t>200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b="0" i="0" dirty="0" smtClean="0">
                          <a:latin typeface="+mn-lt"/>
                        </a:rPr>
                        <a:t>800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dirty="0" smtClean="0"/>
                        <a:t>950 Mbps</a:t>
                      </a:r>
                      <a:endParaRPr lang="en-US" sz="1100" dirty="0"/>
                    </a:p>
                  </a:txBody>
                  <a:tcPr anchor="ctr" horzOverflow="overflow"/>
                </a:tc>
              </a:tr>
              <a:tr h="469248">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algn="ctr"/>
                      <a:r>
                        <a:rPr lang="en-US" sz="1100" dirty="0" smtClean="0"/>
                        <a:t>30 / 40 Mbps</a:t>
                      </a:r>
                      <a:endParaRPr lang="en-US" sz="1100" b="0" i="0" dirty="0">
                        <a:latin typeface="+mn-lt"/>
                      </a:endParaRPr>
                    </a:p>
                  </a:txBody>
                  <a:tcPr anchor="ctr"/>
                </a:tc>
                <a:tc>
                  <a:txBody>
                    <a:bodyPr/>
                    <a:lstStyle/>
                    <a:p>
                      <a:pPr algn="ctr"/>
                      <a:r>
                        <a:rPr lang="en-US" sz="1100" b="0" i="0" dirty="0" smtClean="0">
                          <a:latin typeface="+mn-lt"/>
                        </a:rPr>
                        <a:t>35 / 50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b="0" i="0" dirty="0" smtClean="0">
                          <a:latin typeface="+mn-lt"/>
                        </a:rPr>
                        <a:t>250 / 500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dirty="0" smtClean="0"/>
                        <a:t>300 / 700 Mbps</a:t>
                      </a:r>
                      <a:endParaRPr lang="en-US" sz="1100" dirty="0"/>
                    </a:p>
                  </a:txBody>
                  <a:tcPr anchor="ctr" horzOverflow="overflow"/>
                </a:tc>
              </a:tr>
              <a:tr h="469248">
                <a:tc>
                  <a:txBody>
                    <a:bodyPr/>
                    <a:lstStyle/>
                    <a:p>
                      <a:r>
                        <a:rPr lang="en-US" sz="11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(LAN, WAN &amp; DMZ)</a:t>
                      </a:r>
                    </a:p>
                  </a:txBody>
                  <a:tcPr anchor="ctr">
                    <a:solidFill>
                      <a:schemeClr val="accent4"/>
                    </a:solidFill>
                  </a:tcPr>
                </a:tc>
                <a:tc>
                  <a:txBody>
                    <a:bodyPr/>
                    <a:lstStyle/>
                    <a:p>
                      <a:pPr algn="ctr"/>
                      <a:r>
                        <a:rPr lang="en-US" sz="1100" i="0" dirty="0" smtClean="0">
                          <a:solidFill>
                            <a:srgbClr val="36424A"/>
                          </a:solidFill>
                        </a:rPr>
                        <a:t>5</a:t>
                      </a:r>
                      <a:r>
                        <a:rPr lang="en-US" sz="1100" i="0" baseline="0" dirty="0" smtClean="0">
                          <a:solidFill>
                            <a:srgbClr val="36424A"/>
                          </a:solidFill>
                        </a:rPr>
                        <a:t> x GE RJ45</a:t>
                      </a:r>
                      <a:endParaRPr lang="en-US" sz="1100" i="0" dirty="0">
                        <a:solidFill>
                          <a:srgbClr val="36424A"/>
                        </a:solidFill>
                      </a:endParaRPr>
                    </a:p>
                  </a:txBody>
                  <a:tcPr anchor="ctr"/>
                </a:tc>
                <a:tc>
                  <a:txBody>
                    <a:bodyPr/>
                    <a:lstStyle/>
                    <a:p>
                      <a:pPr algn="ctr"/>
                      <a:r>
                        <a:rPr lang="en-US" sz="1100" dirty="0" smtClean="0">
                          <a:solidFill>
                            <a:srgbClr val="36424A"/>
                          </a:solidFill>
                        </a:rPr>
                        <a:t>10 x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solidFill>
                            <a:srgbClr val="36424A"/>
                          </a:solidFill>
                        </a:rPr>
                        <a:t>4x</a:t>
                      </a:r>
                      <a:r>
                        <a:rPr lang="en-US" sz="1100" baseline="0" dirty="0" smtClean="0">
                          <a:solidFill>
                            <a:srgbClr val="36424A"/>
                          </a:solidFill>
                        </a:rPr>
                        <a:t>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t>16 x GE RJ45</a:t>
                      </a:r>
                      <a:endParaRPr lang="en-US" sz="1100" dirty="0"/>
                    </a:p>
                  </a:txBody>
                  <a:tcPr anchor="ctr"/>
                </a:tc>
              </a:tr>
              <a:tr h="336346">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dirty="0" smtClean="0"/>
                        <a:t>-</a:t>
                      </a:r>
                      <a:endParaRPr lang="en-US" sz="1100" i="0" dirty="0"/>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16</a:t>
                      </a:r>
                      <a:r>
                        <a:rPr lang="en-US" sz="1100" baseline="0" dirty="0" smtClean="0">
                          <a:solidFill>
                            <a:schemeClr val="tx1"/>
                          </a:solidFill>
                        </a:rPr>
                        <a:t> GB</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16 GB</a:t>
                      </a:r>
                    </a:p>
                  </a:txBody>
                  <a:tcPr anchor="ctr"/>
                </a:tc>
              </a:tr>
              <a:tr h="1022291">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t>WiFi, PoE</a:t>
                      </a:r>
                      <a:endParaRPr lang="en-US" sz="1100" i="0" dirty="0"/>
                    </a:p>
                  </a:txBody>
                  <a:tcPr anchor="ctr"/>
                </a:tc>
                <a:tc>
                  <a:txBody>
                    <a:bodyPr/>
                    <a:lstStyle/>
                    <a:p>
                      <a:pPr algn="ctr"/>
                      <a:r>
                        <a:rPr lang="en-US" sz="1100" i="0" dirty="0" smtClean="0"/>
                        <a:t>WiFi, PoE</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WiFi, PoE, high port density</a:t>
                      </a:r>
                      <a:endParaRPr lang="en-US" sz="1100" dirty="0"/>
                    </a:p>
                  </a:txBody>
                  <a:tcPr anchor="ctr"/>
                </a:tc>
                <a:tc>
                  <a:txBody>
                    <a:bodyPr/>
                    <a:lstStyle/>
                    <a:p>
                      <a:pPr algn="ctr"/>
                      <a:r>
                        <a:rPr lang="en-US" sz="1100" dirty="0" smtClean="0"/>
                        <a:t>WiFi</a:t>
                      </a:r>
                      <a:endParaRPr lang="en-US" sz="1100" dirty="0"/>
                    </a:p>
                  </a:txBody>
                  <a:tcPr anchor="ctr"/>
                </a:tc>
              </a:tr>
            </a:tbl>
          </a:graphicData>
        </a:graphic>
      </p:graphicFrame>
    </p:spTree>
    <p:extLst>
      <p:ext uri="{BB962C8B-B14F-4D97-AF65-F5344CB8AC3E}">
        <p14:creationId xmlns:p14="http://schemas.microsoft.com/office/powerpoint/2010/main" val="3804639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81878626"/>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4" name="Picture 3"/>
          <p:cNvPicPr>
            <a:picLocks noChangeAspect="1"/>
          </p:cNvPicPr>
          <p:nvPr/>
        </p:nvPicPr>
        <p:blipFill>
          <a:blip r:embed="rId3"/>
          <a:stretch>
            <a:fillRect/>
          </a:stretch>
        </p:blipFill>
        <p:spPr>
          <a:xfrm>
            <a:off x="533400" y="1905000"/>
            <a:ext cx="5029200" cy="1335322"/>
          </a:xfrm>
          <a:prstGeom prst="rect">
            <a:avLst/>
          </a:prstGeom>
        </p:spPr>
      </p:pic>
    </p:spTree>
    <p:extLst>
      <p:ext uri="{BB962C8B-B14F-4D97-AF65-F5344CB8AC3E}">
        <p14:creationId xmlns:p14="http://schemas.microsoft.com/office/powerpoint/2010/main" val="1784451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a:t>
            </a:r>
            <a:r>
              <a:rPr lang="en-US" sz="1200" dirty="0"/>
              <a:t>/10GE SFP/SFP+ slots</a:t>
            </a:r>
          </a:p>
          <a:p>
            <a:pPr marL="343047" indent="-343047" defTabSz="914417">
              <a:spcBef>
                <a:spcPct val="20000"/>
              </a:spcBef>
              <a:buFontTx/>
              <a:buChar char="•"/>
            </a:pPr>
            <a:r>
              <a:rPr lang="en-US" sz="1200" dirty="0" smtClean="0"/>
              <a:t>1x </a:t>
            </a:r>
            <a:r>
              <a:rPr lang="en-US" sz="1200" dirty="0" err="1" smtClean="0"/>
              <a:t>Mgmt</a:t>
            </a:r>
            <a:r>
              <a:rPr lang="en-US" sz="1200" dirty="0" smtClean="0"/>
              <a:t> port</a:t>
            </a:r>
          </a:p>
        </p:txBody>
      </p:sp>
      <p:graphicFrame>
        <p:nvGraphicFramePr>
          <p:cNvPr id="8" name="Content Placeholder 4"/>
          <p:cNvGraphicFramePr>
            <a:graphicFrameLocks/>
          </p:cNvGraphicFramePr>
          <p:nvPr>
            <p:extLst>
              <p:ext uri="{D42A27DB-BD31-4B8C-83A1-F6EECF244321}">
                <p14:modId xmlns:p14="http://schemas.microsoft.com/office/powerpoint/2010/main" val="238555418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2" name="Picture 1"/>
          <p:cNvPicPr>
            <a:picLocks noChangeAspect="1"/>
          </p:cNvPicPr>
          <p:nvPr/>
        </p:nvPicPr>
        <p:blipFill>
          <a:blip r:embed="rId3"/>
          <a:stretch>
            <a:fillRect/>
          </a:stretch>
        </p:blipFill>
        <p:spPr>
          <a:xfrm>
            <a:off x="381000" y="1752600"/>
            <a:ext cx="5181600" cy="1409700"/>
          </a:xfrm>
          <a:prstGeom prst="rect">
            <a:avLst/>
          </a:prstGeom>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642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a:t>
            </a:r>
            <a:r>
              <a:rPr lang="en-US" sz="1200" dirty="0" smtClean="0"/>
              <a:t>GE/10GE SFP/SFP+ slots</a:t>
            </a:r>
          </a:p>
          <a:p>
            <a:pPr marL="343047" indent="-343047" defTabSz="914417">
              <a:spcBef>
                <a:spcPct val="20000"/>
              </a:spcBef>
              <a:buFontTx/>
              <a:buChar char="•"/>
            </a:pPr>
            <a:r>
              <a:rPr lang="en-US" sz="1200" dirty="0"/>
              <a:t>4</a:t>
            </a:r>
            <a:r>
              <a:rPr lang="en-US" sz="1200" dirty="0" smtClean="0"/>
              <a:t>x 40GE QSFP+ slots</a:t>
            </a:r>
          </a:p>
          <a:p>
            <a:pPr marL="343047" indent="-343047" defTabSz="914417">
              <a:spcBef>
                <a:spcPct val="20000"/>
              </a:spcBef>
              <a:buFontTx/>
              <a:buChar char="•"/>
            </a:pPr>
            <a:r>
              <a:rPr lang="en-US" sz="1200" dirty="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763774719"/>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640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3"/>
          <a:stretch>
            <a:fillRect/>
          </a:stretch>
        </p:blipFill>
        <p:spPr>
          <a:xfrm>
            <a:off x="381000" y="1828800"/>
            <a:ext cx="5334000" cy="1439069"/>
          </a:xfrm>
          <a:prstGeom prst="rect">
            <a:avLst/>
          </a:prstGeom>
        </p:spPr>
      </p:pic>
      <p:sp>
        <p:nvSpPr>
          <p:cNvPr id="9" name="Rectangle 8"/>
          <p:cNvSpPr/>
          <p:nvPr/>
        </p:nvSpPr>
        <p:spPr bwMode="auto">
          <a:xfrm>
            <a:off x="457200" y="249428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493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32x 40 GE QSFP+ ports </a:t>
            </a:r>
          </a:p>
          <a:p>
            <a:pPr marL="343047" indent="-343047" defTabSz="914417">
              <a:spcBef>
                <a:spcPct val="20000"/>
              </a:spcBef>
              <a:buFontTx/>
              <a:buChar char="•"/>
            </a:pPr>
            <a:r>
              <a:rPr lang="en-US" sz="1200" dirty="0" smtClean="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054857373"/>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1280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3" name="Picture 12"/>
          <p:cNvPicPr>
            <a:picLocks noChangeAspect="1"/>
          </p:cNvPicPr>
          <p:nvPr/>
        </p:nvPicPr>
        <p:blipFill>
          <a:blip r:embed="rId3"/>
          <a:stretch>
            <a:fillRect/>
          </a:stretch>
        </p:blipFill>
        <p:spPr>
          <a:xfrm>
            <a:off x="592666" y="1879601"/>
            <a:ext cx="5122333" cy="1450518"/>
          </a:xfrm>
          <a:prstGeom prst="rect">
            <a:avLst/>
          </a:prstGeom>
        </p:spPr>
      </p:pic>
      <p:sp>
        <p:nvSpPr>
          <p:cNvPr id="14" name="Rectangle 13"/>
          <p:cNvSpPr/>
          <p:nvPr/>
        </p:nvSpPr>
        <p:spPr bwMode="auto">
          <a:xfrm>
            <a:off x="620889" y="2525889"/>
            <a:ext cx="94544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6"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8702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324031416"/>
              </p:ext>
            </p:extLst>
          </p:nvPr>
        </p:nvGraphicFramePr>
        <p:xfrm>
          <a:off x="252001" y="1260000"/>
          <a:ext cx="8639999" cy="4392938"/>
        </p:xfrm>
        <a:graphic>
          <a:graphicData uri="http://schemas.openxmlformats.org/drawingml/2006/table">
            <a:tbl>
              <a:tblPr firstRow="1" bandRow="1">
                <a:effectLst/>
                <a:tableStyleId>{073A0DAA-6AF3-43AB-8588-CEC1D06C72B9}</a:tableStyleId>
              </a:tblPr>
              <a:tblGrid>
                <a:gridCol w="1963640"/>
                <a:gridCol w="2225453"/>
                <a:gridCol w="2225453"/>
                <a:gridCol w="2225453"/>
              </a:tblGrid>
              <a:tr h="486172">
                <a:tc>
                  <a:txBody>
                    <a:bodyPr/>
                    <a:lstStyle/>
                    <a:p>
                      <a:endParaRPr lang="en-US" sz="1300" dirty="0"/>
                    </a:p>
                  </a:txBody>
                  <a:tcPr anchor="ctr">
                    <a:solidFill>
                      <a:srgbClr val="3C3C3C"/>
                    </a:solidFill>
                  </a:tcPr>
                </a:tc>
                <a:tc>
                  <a:txBody>
                    <a:bodyPr/>
                    <a:lstStyle/>
                    <a:p>
                      <a:pPr algn="ctr"/>
                      <a:r>
                        <a:rPr lang="en-US" sz="1300" dirty="0" smtClean="0"/>
                        <a:t>FSW-80-POE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FSW-224B-POE</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 RU</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24</a:t>
                      </a:r>
                      <a:r>
                        <a:rPr lang="en-US" sz="1300" b="0" i="0" baseline="0" dirty="0" smtClean="0">
                          <a:solidFill>
                            <a:srgbClr val="36424A"/>
                          </a:solidFill>
                          <a:latin typeface="+mn-lt"/>
                        </a:rPr>
                        <a:t> (incl. 12x </a:t>
                      </a:r>
                      <a:r>
                        <a:rPr lang="en-US" sz="1300" b="0" i="0" baseline="0" dirty="0" err="1" smtClean="0">
                          <a:solidFill>
                            <a:srgbClr val="36424A"/>
                          </a:solidFill>
                          <a:latin typeface="+mn-lt"/>
                        </a:rPr>
                        <a:t>PoE</a:t>
                      </a:r>
                      <a:r>
                        <a:rPr lang="en-US" sz="1300" b="0" i="0" baseline="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solidFill>
                            <a:srgbClr val="36424A"/>
                          </a:solidFill>
                          <a:effectLst/>
                        </a:rPr>
                        <a:t>8x </a:t>
                      </a:r>
                      <a:r>
                        <a:rPr kumimoji="0" lang="en-GB" sz="1300" b="0" i="0" u="none" strike="noStrike" cap="none" normalizeH="0" baseline="0" dirty="0" smtClean="0">
                          <a:ln>
                            <a:noFill/>
                          </a:ln>
                          <a:solidFill>
                            <a:srgbClr val="36424A"/>
                          </a:solidFill>
                          <a:effectLst/>
                          <a:latin typeface="+mn-lt"/>
                        </a:rPr>
                        <a:t>GE RJ45</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solidFill>
                            <a:srgbClr val="36424A"/>
                          </a:solidFill>
                          <a:effectLst/>
                        </a:rPr>
                        <a:t>(incl. 4x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20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 (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6424A"/>
                          </a:solidFill>
                        </a:rPr>
                        <a:t>62 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180W</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Management</a:t>
                      </a:r>
                    </a:p>
                  </a:txBody>
                  <a:tcPr anchor="ctr">
                    <a:solidFill>
                      <a:schemeClr val="accent4"/>
                    </a:solidFill>
                  </a:tcPr>
                </a:tc>
                <a:tc>
                  <a:txBody>
                    <a:bodyPr/>
                    <a:lstStyle/>
                    <a:p>
                      <a:pPr algn="ctr"/>
                      <a:r>
                        <a:rPr lang="en-US" sz="1300" b="0" i="0" dirty="0" smtClean="0">
                          <a:solidFill>
                            <a:srgbClr val="36424A"/>
                          </a:solidFill>
                          <a:latin typeface="+mn-lt"/>
                        </a:rPr>
                        <a:t>None</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only</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&amp; CLI</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DB9</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FortiOS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569284683"/>
      </p:ext>
    </p:extLst>
  </p:cSld>
  <p:clrMapOvr>
    <a:masterClrMapping/>
  </p:clrMapOvr>
  <p:transition xmlns:p14="http://schemas.microsoft.com/office/powerpoint/2010/main" spd="slow">
    <p:wip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890999756"/>
              </p:ext>
            </p:extLst>
          </p:nvPr>
        </p:nvGraphicFramePr>
        <p:xfrm>
          <a:off x="252000" y="1260000"/>
          <a:ext cx="8640002" cy="4790741"/>
        </p:xfrm>
        <a:graphic>
          <a:graphicData uri="http://schemas.openxmlformats.org/drawingml/2006/table">
            <a:tbl>
              <a:tblPr firstRow="1" bandRow="1">
                <a:effectLst/>
                <a:tableStyleId>{073A0DAA-6AF3-43AB-8588-CEC1D06C72B9}</a:tableStyleId>
              </a:tblPr>
              <a:tblGrid>
                <a:gridCol w="1869147"/>
                <a:gridCol w="1220645"/>
                <a:gridCol w="1110042"/>
                <a:gridCol w="1110042"/>
                <a:gridCol w="1110042"/>
                <a:gridCol w="1110042"/>
                <a:gridCol w="1110042"/>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FSW-28C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FSW-108D-POE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FSW-324B-POE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1RU</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b="0" i="0" u="none" strike="noStrike" cap="none" normalizeH="0" baseline="0" dirty="0" smtClean="0">
                          <a:ln>
                            <a:noFill/>
                          </a:ln>
                          <a:solidFill>
                            <a:srgbClr val="36424A"/>
                          </a:solidFill>
                          <a:effectLst/>
                          <a:latin typeface="+mn-lt"/>
                        </a:rPr>
                        <a:t>10x GE RJ45</a:t>
                      </a: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8x PoE RJ45</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algn="ctr"/>
                      <a:r>
                        <a:rPr lang="en-US" sz="1300" b="0" i="0" dirty="0" smtClean="0">
                          <a:solidFill>
                            <a:srgbClr val="36424A"/>
                          </a:solidFill>
                          <a:latin typeface="+mn-lt"/>
                        </a:rPr>
                        <a:t>24x GE RJ45, 2x</a:t>
                      </a:r>
                      <a:r>
                        <a:rPr lang="en-US" sz="1300" b="0" i="0" baseline="0" dirty="0" smtClean="0">
                          <a:solidFill>
                            <a:srgbClr val="36424A"/>
                          </a:solidFill>
                          <a:latin typeface="+mn-lt"/>
                        </a:rPr>
                        <a:t> GE SFP</a:t>
                      </a:r>
                      <a:endParaRPr lang="en-US" sz="1300" b="0" i="0" dirty="0">
                        <a:solidFill>
                          <a:srgbClr val="36424A"/>
                        </a:solidFill>
                        <a:latin typeface="+mn-lt"/>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24x GE RJ45</a:t>
                      </a:r>
                      <a:r>
                        <a:rPr lang="en-US" sz="1300" b="0" i="0" baseline="0" dirty="0" smtClean="0">
                          <a:solidFill>
                            <a:srgbClr val="36424A"/>
                          </a:solidFill>
                          <a:latin typeface="+mn-lt"/>
                        </a:rPr>
                        <a:t> (incl.</a:t>
                      </a:r>
                      <a:r>
                        <a:rPr lang="en-US" sz="1300" b="0" i="0" dirty="0" smtClean="0">
                          <a:solidFill>
                            <a:srgbClr val="36424A"/>
                          </a:solidFill>
                          <a:latin typeface="+mn-lt"/>
                        </a:rPr>
                        <a:t> 12 PoE), 2x</a:t>
                      </a:r>
                      <a:r>
                        <a:rPr lang="en-US" sz="1300" b="0" i="0" baseline="0" dirty="0" smtClean="0">
                          <a:solidFill>
                            <a:srgbClr val="36424A"/>
                          </a:solidFill>
                          <a:latin typeface="+mn-lt"/>
                        </a:rPr>
                        <a:t> GE SFP</a:t>
                      </a:r>
                      <a:endParaRPr lang="en-US" sz="1300" b="0" i="0" dirty="0" smtClean="0">
                        <a:solidFill>
                          <a:srgbClr val="36424A"/>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12 PoE)</a:t>
                      </a:r>
                      <a:endParaRPr lang="en-US" sz="1300" b="0" i="0" dirty="0">
                        <a:solidFill>
                          <a:srgbClr val="36424A"/>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24x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(incl. 20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 4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lang="en-US" sz="1300" b="0" i="0" dirty="0">
                        <a:solidFill>
                          <a:srgbClr val="36424A"/>
                        </a:solidFill>
                        <a:latin typeface="+mn-lt"/>
                      </a:endParaRP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a:t>
                      </a:r>
                      <a:endParaRPr lang="en-US" sz="1300" b="0" i="0" dirty="0">
                        <a:solidFill>
                          <a:srgbClr val="36424A"/>
                        </a:solidFill>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75W</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185W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185W</a:t>
                      </a:r>
                      <a:endParaRPr lang="en-US" sz="1300" b="0" i="0" dirty="0">
                        <a:solidFill>
                          <a:srgbClr val="36424A"/>
                        </a:solidFill>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RJ45</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RJ45</a:t>
                      </a:r>
                    </a:p>
                  </a:txBody>
                  <a:tcPr anchor="ctr">
                    <a:solidFill>
                      <a:srgbClr val="E4E4E4"/>
                    </a:solidFill>
                  </a:tcPr>
                </a:tc>
                <a:tc>
                  <a:txBody>
                    <a:bodyPr/>
                    <a:lstStyle/>
                    <a:p>
                      <a:pPr algn="ctr"/>
                      <a:r>
                        <a:rPr lang="en-US" sz="1300" b="0" i="0" dirty="0" smtClean="0">
                          <a:solidFill>
                            <a:srgbClr val="36424A"/>
                          </a:solidFill>
                          <a:latin typeface="+mn-lt"/>
                        </a:rPr>
                        <a:t>RJ45</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RJ45</a:t>
                      </a:r>
                      <a:endParaRPr lang="en-US" sz="1300" b="0" i="0" dirty="0">
                        <a:solidFill>
                          <a:srgbClr val="36424A"/>
                        </a:solidFill>
                        <a:latin typeface="+mn-lt"/>
                      </a:endParaRP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89832">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3260185926"/>
      </p:ext>
    </p:extLst>
  </p:cSld>
  <p:clrMapOvr>
    <a:masterClrMapping/>
  </p:clrMapOvr>
  <p:transition xmlns:p14="http://schemas.microsoft.com/office/powerpoint/2010/main" spd="slow">
    <p:wip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231527954"/>
              </p:ext>
            </p:extLst>
          </p:nvPr>
        </p:nvGraphicFramePr>
        <p:xfrm>
          <a:off x="252000" y="1260000"/>
          <a:ext cx="8640000" cy="4377945"/>
        </p:xfrm>
        <a:graphic>
          <a:graphicData uri="http://schemas.openxmlformats.org/drawingml/2006/table">
            <a:tbl>
              <a:tblPr firstRow="1" bandRow="1">
                <a:effectLst/>
                <a:tableStyleId>{073A0DAA-6AF3-43AB-8588-CEC1D06C72B9}</a:tableStyleId>
              </a:tblPr>
              <a:tblGrid>
                <a:gridCol w="1860818"/>
                <a:gridCol w="3389591"/>
                <a:gridCol w="3389591"/>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131313"/>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131313"/>
                          </a:solidFill>
                          <a:effectLst/>
                          <a:latin typeface="+mn-lt"/>
                        </a:rPr>
                        <a:t>1RU</a:t>
                      </a: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chemeClr val="accent4">
                        <a:lumMod val="20000"/>
                        <a:lumOff val="80000"/>
                      </a:schemeClr>
                    </a:solidFill>
                  </a:tcPr>
                </a:tc>
                <a:tc>
                  <a:txBody>
                    <a:bodyPr/>
                    <a:lstStyle/>
                    <a:p>
                      <a:pPr algn="ctr"/>
                      <a:r>
                        <a:rPr lang="en-US" sz="1300" b="0" i="0" dirty="0" smtClean="0">
                          <a:latin typeface="+mn-lt"/>
                        </a:rPr>
                        <a:t>-</a:t>
                      </a:r>
                      <a:endParaRPr lang="en-US" sz="1300" b="0" i="0" dirty="0">
                        <a:latin typeface="+mn-lt"/>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48x </a:t>
                      </a:r>
                      <a:r>
                        <a:rPr kumimoji="0" lang="en-GB" sz="1300" b="0" i="0" u="none" strike="noStrike" cap="none" normalizeH="0" baseline="0" dirty="0" smtClean="0">
                          <a:ln>
                            <a:noFill/>
                          </a:ln>
                          <a:solidFill>
                            <a:srgbClr val="36424A"/>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48x </a:t>
                      </a:r>
                      <a:r>
                        <a:rPr kumimoji="0" lang="en-GB" sz="1300" b="0" i="0" u="none" strike="noStrike" cap="none" normalizeH="0" baseline="0" dirty="0" smtClean="0">
                          <a:ln>
                            <a:noFill/>
                          </a:ln>
                          <a:solidFill>
                            <a:srgbClr val="36424A"/>
                          </a:solidFill>
                          <a:effectLst/>
                          <a:latin typeface="+mn-lt"/>
                        </a:rPr>
                        <a:t>GE RJ45</a:t>
                      </a: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2</a:t>
                      </a:r>
                      <a:endParaRPr lang="en-US" sz="1300" b="0" i="0" dirty="0">
                        <a:latin typeface="+mn-lt"/>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latin typeface="+mn-lt"/>
                        </a:rPr>
                        <a:t>2</a:t>
                      </a:r>
                      <a:endParaRPr lang="en-US" sz="1300" b="0" i="0" dirty="0">
                        <a:latin typeface="+mn-lt"/>
                      </a:endParaRPr>
                    </a:p>
                  </a:txBody>
                  <a:tcPr anchor="ctr">
                    <a:solidFill>
                      <a:srgbClr val="C9C9C9"/>
                    </a:solidFill>
                  </a:tcPr>
                </a:tc>
                <a:tc>
                  <a:txBody>
                    <a:bodyPr/>
                    <a:lstStyle/>
                    <a:p>
                      <a:pPr algn="ctr"/>
                      <a:r>
                        <a:rPr lang="en-US" sz="1300" b="0" i="0" dirty="0" smtClean="0">
                          <a:latin typeface="+mn-lt"/>
                        </a:rPr>
                        <a:t>-</a:t>
                      </a:r>
                      <a:endParaRPr lang="en-US" sz="1300" b="0" i="0" dirty="0">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Web</a:t>
                      </a:r>
                      <a:r>
                        <a:rPr lang="en-US" sz="1300" b="0" i="0" baseline="0" dirty="0" smtClean="0">
                          <a:solidFill>
                            <a:srgbClr val="36424A"/>
                          </a:solidFill>
                          <a:latin typeface="+mn-lt"/>
                        </a:rPr>
                        <a:t> </a:t>
                      </a:r>
                      <a:r>
                        <a:rPr lang="en-US" sz="1300" b="0" i="0" dirty="0" smtClean="0">
                          <a:solidFill>
                            <a:srgbClr val="36424A"/>
                          </a:solidFill>
                          <a:latin typeface="+mn-lt"/>
                        </a:rPr>
                        <a:t>&amp;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latin typeface="+mn-lt"/>
                        </a:rPr>
                        <a:t>RJ45</a:t>
                      </a:r>
                      <a:endParaRPr lang="en-US" sz="1300" b="0" i="0" dirty="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RJ45</a:t>
                      </a: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latin typeface="+mn-lt"/>
                        </a:rPr>
                        <a:t>No</a:t>
                      </a:r>
                      <a:endParaRPr lang="en-US" sz="1300" b="0" i="0" dirty="0">
                        <a:latin typeface="+mn-lt"/>
                      </a:endParaRPr>
                    </a:p>
                  </a:txBody>
                  <a:tcPr anchor="ctr">
                    <a:solidFill>
                      <a:srgbClr val="C9C9C9"/>
                    </a:solidFill>
                  </a:tcPr>
                </a:tc>
                <a:tc>
                  <a:txBody>
                    <a:bodyPr/>
                    <a:lstStyle/>
                    <a:p>
                      <a:pPr algn="ctr"/>
                      <a:r>
                        <a:rPr lang="en-US" sz="1300" b="0" i="0" dirty="0" smtClean="0">
                          <a:latin typeface="+mn-lt"/>
                        </a:rPr>
                        <a:t>No</a:t>
                      </a:r>
                      <a:endParaRPr lang="en-US" sz="1300" b="0" i="0" dirty="0">
                        <a:latin typeface="+mn-lt"/>
                      </a:endParaRPr>
                    </a:p>
                  </a:txBody>
                  <a:tcPr anchor="ctr">
                    <a:solidFill>
                      <a:srgbClr val="C9C9C9"/>
                    </a:solidFill>
                  </a:tcPr>
                </a:tc>
              </a:tr>
              <a:tr h="389832">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4229238995"/>
      </p:ext>
    </p:extLst>
  </p:cSld>
  <p:clrMapOvr>
    <a:masterClrMapping/>
  </p:clrMapOvr>
  <p:transition xmlns:p14="http://schemas.microsoft.com/office/powerpoint/2010/mai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568104777"/>
              </p:ext>
            </p:extLst>
          </p:nvPr>
        </p:nvGraphicFramePr>
        <p:xfrm>
          <a:off x="252000" y="1260000"/>
          <a:ext cx="8640000" cy="3788418"/>
        </p:xfrm>
        <a:graphic>
          <a:graphicData uri="http://schemas.openxmlformats.org/drawingml/2006/table">
            <a:tbl>
              <a:tblPr firstRow="1" bandRow="1">
                <a:effectLst/>
                <a:tableStyleId>{073A0DAA-6AF3-43AB-8588-CEC1D06C72B9}</a:tableStyleId>
              </a:tblPr>
              <a:tblGrid>
                <a:gridCol w="2160000"/>
                <a:gridCol w="2160000"/>
                <a:gridCol w="2160000"/>
                <a:gridCol w="2160000"/>
              </a:tblGrid>
              <a:tr h="48617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FSW-1048D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FSW-3032D</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r>
              <a:tr h="370840">
                <a:tc>
                  <a:txBody>
                    <a:bodyPr/>
                    <a:lstStyle/>
                    <a:p>
                      <a:r>
                        <a:rPr lang="en-US" sz="1300" b="1" dirty="0" smtClean="0">
                          <a:solidFill>
                            <a:schemeClr val="bg1"/>
                          </a:solidFill>
                        </a:rPr>
                        <a:t>PoE 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smtClean="0">
                          <a:solidFill>
                            <a:schemeClr val="bg1"/>
                          </a:solidFill>
                        </a:rPr>
                        <a:t>10GE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48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40GE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4</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32</a:t>
                      </a:r>
                    </a:p>
                  </a:txBody>
                  <a:tcPr anchor="ctr">
                    <a:solidFill>
                      <a:srgbClr val="E4E4E4"/>
                    </a:solidFill>
                  </a:tcPr>
                </a:tc>
              </a:tr>
              <a:tr h="370840">
                <a:tc>
                  <a:txBody>
                    <a:bodyPr/>
                    <a:lstStyle/>
                    <a:p>
                      <a:r>
                        <a:rPr lang="en-US" sz="1300" b="1" dirty="0" smtClean="0">
                          <a:solidFill>
                            <a:schemeClr val="bg1"/>
                          </a:solidFill>
                        </a:rPr>
                        <a:t>Shared Ports (pair)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r>
            </a:tbl>
          </a:graphicData>
        </a:graphic>
      </p:graphicFrame>
    </p:spTree>
    <p:extLst>
      <p:ext uri="{BB962C8B-B14F-4D97-AF65-F5344CB8AC3E}">
        <p14:creationId xmlns:p14="http://schemas.microsoft.com/office/powerpoint/2010/main" val="1914117959"/>
      </p:ext>
    </p:extLst>
  </p:cSld>
  <p:clrMapOvr>
    <a:masterClrMapping/>
  </p:clrMapOvr>
  <p:transition xmlns:p14="http://schemas.microsoft.com/office/powerpoint/2010/main" spd="slow">
    <p:wip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86566"/>
            <a:ext cx="729142" cy="729142"/>
          </a:xfrm>
          <a:prstGeom prst="rect">
            <a:avLst/>
          </a:prstGeom>
        </p:spPr>
      </p:pic>
    </p:spTree>
    <p:extLst>
      <p:ext uri="{BB962C8B-B14F-4D97-AF65-F5344CB8AC3E}">
        <p14:creationId xmlns:p14="http://schemas.microsoft.com/office/powerpoint/2010/main" val="2791455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320320921"/>
              </p:ext>
            </p:extLst>
          </p:nvPr>
        </p:nvGraphicFramePr>
        <p:xfrm>
          <a:off x="454527" y="2221763"/>
          <a:ext cx="3399692" cy="230652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Fully integrated features, reduce needs for multiple client solutions</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Enforce compliance and security policies on mobile hosts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Via FortiGate for enterprise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69" y="2686472"/>
            <a:ext cx="4211980" cy="3078773"/>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154330" y="3206344"/>
            <a:ext cx="2095500" cy="3208020"/>
          </a:xfrm>
          <a:prstGeom prst="rect">
            <a:avLst/>
          </a:prstGeom>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1188777"/>
            <a:ext cx="729142" cy="729142"/>
          </a:xfrm>
          <a:prstGeom prst="rect">
            <a:avLst/>
          </a:prstGeom>
        </p:spPr>
      </p:pic>
    </p:spTree>
    <p:extLst>
      <p:ext uri="{BB962C8B-B14F-4D97-AF65-F5344CB8AC3E}">
        <p14:creationId xmlns:p14="http://schemas.microsoft.com/office/powerpoint/2010/main" val="378909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27865421"/>
              </p:ext>
            </p:extLst>
          </p:nvPr>
        </p:nvGraphicFramePr>
        <p:xfrm>
          <a:off x="0" y="940247"/>
          <a:ext cx="9143999" cy="5447576"/>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472949">
                <a:tc>
                  <a:txBody>
                    <a:bodyPr/>
                    <a:lstStyle/>
                    <a:p>
                      <a:endParaRPr lang="en-US" sz="1400" dirty="0"/>
                    </a:p>
                  </a:txBody>
                  <a:tcPr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FG-30D</a:t>
                      </a:r>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FG-98D-POE</a:t>
                      </a:r>
                    </a:p>
                  </a:txBody>
                  <a:tcPr anchor="ctr">
                    <a:lnR w="12700" cap="flat" cmpd="sng" algn="ctr">
                      <a:noFill/>
                      <a:prstDash val="solid"/>
                      <a:round/>
                      <a:headEnd type="none" w="med" len="med"/>
                      <a:tailEnd type="none" w="med" len="med"/>
                    </a:lnR>
                    <a:solidFill>
                      <a:srgbClr val="3C3C3C"/>
                    </a:solidFill>
                  </a:tcPr>
                </a:tc>
              </a:tr>
              <a:tr h="450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Recommended #users</a:t>
                      </a:r>
                    </a:p>
                  </a:txBody>
                  <a:tcPr anchor="ctr">
                    <a:lnL w="12700" cap="flat" cmpd="sng" algn="ctr">
                      <a:noFill/>
                      <a:prstDash val="solid"/>
                      <a:round/>
                      <a:headEnd type="none" w="med" len="med"/>
                      <a:tailEnd type="none" w="med" len="med"/>
                    </a:lnL>
                    <a:solidFill>
                      <a:schemeClr val="accent4"/>
                    </a:solidFill>
                  </a:tcPr>
                </a:tc>
                <a:tc>
                  <a:txBody>
                    <a:bodyPr/>
                    <a:lstStyle/>
                    <a:p>
                      <a:pPr algn="ctr"/>
                      <a:r>
                        <a:rPr lang="en-US" sz="1100" b="1" i="0" dirty="0" smtClean="0">
                          <a:latin typeface="+mn-lt"/>
                        </a:rPr>
                        <a:t>1-5</a:t>
                      </a:r>
                      <a:endParaRPr lang="en-US" sz="1100" b="1" i="0" dirty="0">
                        <a:latin typeface="+mn-lt"/>
                      </a:endParaRPr>
                    </a:p>
                  </a:txBody>
                  <a:tcPr anchor="ctr" horzOverflow="overflow"/>
                </a:tc>
                <a:tc>
                  <a:txBody>
                    <a:bodyPr/>
                    <a:lstStyle/>
                    <a:p>
                      <a:pPr algn="ctr"/>
                      <a:r>
                        <a:rPr lang="en-US" sz="1100" b="1" i="0" dirty="0" smtClean="0">
                          <a:latin typeface="+mn-lt"/>
                        </a:rPr>
                        <a:t>5-25</a:t>
                      </a:r>
                      <a:endParaRPr lang="en-US" sz="1100" b="1" i="0" dirty="0">
                        <a:latin typeface="+mn-lt"/>
                      </a:endParaRPr>
                    </a:p>
                  </a:txBody>
                  <a:tcPr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20-50</a:t>
                      </a:r>
                    </a:p>
                  </a:txBody>
                  <a:tcPr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353870">
                <a:tc>
                  <a:txBody>
                    <a:bodyPr/>
                    <a:lstStyle/>
                    <a:p>
                      <a:r>
                        <a:rPr lang="en-US" sz="1100" b="1" dirty="0" smtClean="0">
                          <a:solidFill>
                            <a:srgbClr val="FFFFFF"/>
                          </a:solidFill>
                        </a:rPr>
                        <a:t>Storage</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WiFi</a:t>
                      </a:r>
                      <a:r>
                        <a:rPr lang="en-US" sz="1100" b="1" baseline="0" dirty="0" smtClean="0">
                          <a:solidFill>
                            <a:srgbClr val="FFFFFF"/>
                          </a:solidFill>
                        </a:rPr>
                        <a:t>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36424A"/>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mn-lt"/>
                        </a:rPr>
                        <a:t>-</a:t>
                      </a:r>
                    </a:p>
                  </a:txBody>
                  <a:tcPr anchor="ctr" horzOverflow="overflow">
                    <a:lnR w="12700" cap="flat" cmpd="sng" algn="ctr">
                      <a:noFill/>
                      <a:prstDash val="solid"/>
                      <a:round/>
                      <a:headEnd type="none" w="med" len="med"/>
                      <a:tailEnd type="none" w="med" len="med"/>
                    </a:lnR>
                  </a:tcPr>
                </a:tc>
              </a:tr>
              <a:tr h="363450">
                <a:tc>
                  <a:txBody>
                    <a:bodyPr/>
                    <a:lstStyle/>
                    <a:p>
                      <a:r>
                        <a:rPr lang="en-US" sz="1100" b="1" dirty="0" smtClean="0">
                          <a:solidFill>
                            <a:srgbClr val="FFFFFF"/>
                          </a:solidFill>
                        </a:rPr>
                        <a:t>POE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baseline="0" dirty="0" smtClean="0">
                          <a:solidFill>
                            <a:schemeClr val="tx1"/>
                          </a:solidFill>
                          <a:latin typeface="+mn-lt"/>
                          <a:ea typeface="+mn-ea"/>
                          <a:cs typeface="+mn-cs"/>
                          <a:sym typeface="Zapf Dingbats"/>
                        </a:rPr>
                        <a:t> (1x GE)</a:t>
                      </a:r>
                      <a:endParaRPr lang="en-US" sz="1100" b="0" i="0" dirty="0" smtClean="0">
                        <a:solidFill>
                          <a:schemeClr val="tx1"/>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algn="ctr"/>
                      <a:r>
                        <a:rPr lang="en-US" sz="1100" b="0" i="0" dirty="0" smtClean="0">
                          <a:solidFill>
                            <a:srgbClr val="36424A"/>
                          </a:solidFill>
                          <a:latin typeface="+mn-lt"/>
                        </a:rPr>
                        <a:t>-</a:t>
                      </a:r>
                      <a:endParaRPr lang="en-US" sz="1100" b="0" i="0" dirty="0">
                        <a:solidFill>
                          <a:srgbClr val="36424A"/>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1100" dirty="0">
                        <a:solidFill>
                          <a:srgbClr val="36424A"/>
                        </a:solidFill>
                      </a:endParaRPr>
                    </a:p>
                  </a:txBody>
                  <a:tcPr anchor="ctr" horzOverflow="overflow">
                    <a:lnR w="12700" cap="flat" cmpd="sng" algn="ctr">
                      <a:noFill/>
                      <a:prstDash val="solid"/>
                      <a:round/>
                      <a:headEnd type="none" w="med" len="med"/>
                      <a:tailEnd type="none" w="med" len="med"/>
                    </a:lnR>
                  </a:tcPr>
                </a:tc>
              </a:tr>
              <a:tr h="590604">
                <a:tc>
                  <a:txBody>
                    <a:bodyPr/>
                    <a:lstStyle/>
                    <a:p>
                      <a:r>
                        <a:rPr lang="en-US" sz="1100" b="1" dirty="0" smtClean="0">
                          <a:solidFill>
                            <a:srgbClr val="FFFFFF"/>
                          </a:solidFill>
                        </a:rPr>
                        <a:t>Firewall</a:t>
                      </a:r>
                      <a:r>
                        <a:rPr lang="en-US" sz="1100" b="1" baseline="0" dirty="0" smtClean="0">
                          <a:solidFill>
                            <a:srgbClr val="FFFFFF"/>
                          </a:solidFill>
                        </a:rPr>
                        <a:t> &amp; VPN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450380">
                <a:tc>
                  <a:txBody>
                    <a:bodyPr/>
                    <a:lstStyle/>
                    <a:p>
                      <a:r>
                        <a:rPr lang="en-US" sz="1100" b="1" dirty="0" smtClean="0">
                          <a:solidFill>
                            <a:srgbClr val="FFFFFF"/>
                          </a:solidFill>
                        </a:rPr>
                        <a:t>UTM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Port Density</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627315">
                <a:tc rowSpan="3">
                  <a:txBody>
                    <a:bodyPr/>
                    <a:lstStyle/>
                    <a:p>
                      <a:r>
                        <a:rPr lang="en-US" sz="1100" b="1" dirty="0" smtClean="0">
                          <a:solidFill>
                            <a:srgbClr val="FFFFFF"/>
                          </a:solidFill>
                        </a:rPr>
                        <a:t>Ideal Use Cases</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 Kiosks</a:t>
                      </a:r>
                      <a:endParaRPr lang="en-US" sz="1100" dirty="0" smtClean="0">
                        <a:solidFill>
                          <a:srgbClr val="36424A"/>
                        </a:solidFill>
                      </a:endParaRPr>
                    </a:p>
                  </a:txBody>
                  <a:tcPr anchor="ctr"/>
                </a:tc>
                <a:tc>
                  <a:txBody>
                    <a:bodyPr/>
                    <a:lstStyle/>
                    <a:p>
                      <a:pPr algn="ct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lnR w="12700" cap="flat" cmpd="sng" algn="ctr">
                      <a:noFill/>
                      <a:prstDash val="solid"/>
                      <a:round/>
                      <a:headEnd type="none" w="med" len="med"/>
                      <a:tailEnd type="none" w="med" len="med"/>
                    </a:lnR>
                  </a:tcPr>
                </a:tc>
              </a:tr>
              <a:tr h="658973">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 WAN opt.</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a:t>
                      </a:r>
                      <a:br>
                        <a:rPr lang="en-US" sz="1100" baseline="0" dirty="0" smtClean="0">
                          <a:solidFill>
                            <a:srgbClr val="36424A"/>
                          </a:solidFill>
                        </a:rPr>
                      </a:br>
                      <a:r>
                        <a:rPr lang="en-US" sz="1100" baseline="0" dirty="0" smtClean="0">
                          <a:solidFill>
                            <a:srgbClr val="36424A"/>
                          </a:solidFill>
                        </a:rPr>
                        <a:t>VPN, WAN </a:t>
                      </a:r>
                      <a:br>
                        <a:rPr lang="en-US" sz="1100" baseline="0" dirty="0" smtClean="0">
                          <a:solidFill>
                            <a:srgbClr val="36424A"/>
                          </a:solidFill>
                        </a:rPr>
                      </a:br>
                      <a:r>
                        <a:rPr lang="en-US" sz="1100" baseline="0" dirty="0" smtClean="0">
                          <a:solidFill>
                            <a:srgbClr val="36424A"/>
                          </a:solidFill>
                        </a:rPr>
                        <a:t>opt. </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r h="757184">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&amp; features, 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central logging </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a:t>
                      </a:r>
                      <a:br>
                        <a:rPr lang="en-US" sz="1100" baseline="0" dirty="0" smtClean="0">
                          <a:solidFill>
                            <a:srgbClr val="36424A"/>
                          </a:solidFill>
                        </a:rPr>
                      </a:br>
                      <a:r>
                        <a:rPr lang="en-US" sz="1100" baseline="0" dirty="0" smtClean="0">
                          <a:solidFill>
                            <a:srgbClr val="36424A"/>
                          </a:solidFill>
                        </a:rPr>
                        <a:t>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a:t>
                      </a:r>
                      <a:br>
                        <a:rPr lang="en-US" sz="1100" baseline="0" dirty="0" smtClean="0">
                          <a:solidFill>
                            <a:srgbClr val="36424A"/>
                          </a:solidFill>
                        </a:rPr>
                      </a:br>
                      <a:r>
                        <a:rPr lang="en-US" sz="1100" baseline="0" dirty="0" smtClean="0">
                          <a:solidFill>
                            <a:srgbClr val="36424A"/>
                          </a:solidFill>
                        </a:rPr>
                        <a:t>local log &amp; reporting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 high PoE ports desired</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7458160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6" y="1103546"/>
            <a:ext cx="4637141" cy="461663"/>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335973233"/>
              </p:ext>
            </p:extLst>
          </p:nvPr>
        </p:nvGraphicFramePr>
        <p:xfrm>
          <a:off x="252000" y="1260000"/>
          <a:ext cx="8640001" cy="4855784"/>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336008">
                <a:tc>
                  <a:txBody>
                    <a:bodyPr/>
                    <a:lstStyle/>
                    <a:p>
                      <a:endParaRPr lang="en-CA" sz="1300" dirty="0"/>
                    </a:p>
                  </a:txBody>
                  <a:tcPr>
                    <a:solidFill>
                      <a:srgbClr val="3C3C3C"/>
                    </a:solidFill>
                  </a:tcPr>
                </a:tc>
                <a:tc>
                  <a:txBody>
                    <a:bodyPr/>
                    <a:lstStyle/>
                    <a:p>
                      <a:pPr algn="ctr"/>
                      <a:r>
                        <a:rPr lang="en-US" sz="1300" dirty="0" smtClean="0"/>
                        <a:t>Windows</a:t>
                      </a:r>
                      <a:endParaRPr lang="en-CA" sz="1300" dirty="0"/>
                    </a:p>
                  </a:txBody>
                  <a:tcPr>
                    <a:solidFill>
                      <a:srgbClr val="3C3C3C"/>
                    </a:solidFill>
                  </a:tcPr>
                </a:tc>
                <a:tc>
                  <a:txBody>
                    <a:bodyPr/>
                    <a:lstStyle/>
                    <a:p>
                      <a:pPr algn="ctr"/>
                      <a:r>
                        <a:rPr lang="en-US" sz="1300" dirty="0" smtClean="0"/>
                        <a:t>Mac OSX</a:t>
                      </a:r>
                      <a:endParaRPr lang="en-CA" sz="1300" dirty="0"/>
                    </a:p>
                  </a:txBody>
                  <a:tcPr>
                    <a:solidFill>
                      <a:srgbClr val="3C3C3C"/>
                    </a:solidFill>
                  </a:tcPr>
                </a:tc>
                <a:tc>
                  <a:txBody>
                    <a:bodyPr/>
                    <a:lstStyle/>
                    <a:p>
                      <a:pPr algn="ctr"/>
                      <a:r>
                        <a:rPr lang="en-CA" sz="1300" dirty="0" err="1" smtClean="0"/>
                        <a:t>iOS</a:t>
                      </a:r>
                      <a:endParaRPr lang="en-CA" sz="1300" dirty="0"/>
                    </a:p>
                  </a:txBody>
                  <a:tcPr>
                    <a:solidFill>
                      <a:srgbClr val="3C3C3C"/>
                    </a:solidFill>
                  </a:tcPr>
                </a:tc>
                <a:tc>
                  <a:txBody>
                    <a:bodyPr/>
                    <a:lstStyle/>
                    <a:p>
                      <a:pPr algn="ctr"/>
                      <a:r>
                        <a:rPr lang="en-CA" sz="1300" dirty="0" smtClean="0"/>
                        <a:t>Android</a:t>
                      </a:r>
                      <a:endParaRPr lang="en-CA" sz="1300" dirty="0"/>
                    </a:p>
                  </a:txBody>
                  <a:tcPr>
                    <a:solidFill>
                      <a:srgbClr val="3C3C3C"/>
                    </a:solidFill>
                  </a:tcPr>
                </a:tc>
              </a:tr>
              <a:tr h="336008">
                <a:tc>
                  <a:txBody>
                    <a:bodyPr/>
                    <a:lstStyle/>
                    <a:p>
                      <a:r>
                        <a:rPr lang="en-US" sz="1300" b="1" dirty="0" smtClean="0">
                          <a:solidFill>
                            <a:srgbClr val="FFFFFF"/>
                          </a:solidFill>
                        </a:rPr>
                        <a:t>IPSec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SSL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chemeClr val="dk1"/>
                          </a:solidFill>
                        </a:rPr>
                        <a:t>Web</a:t>
                      </a:r>
                      <a:r>
                        <a:rPr lang="en-US" sz="1300" b="0" baseline="0" dirty="0" smtClean="0">
                          <a:solidFill>
                            <a:schemeClr val="dk1"/>
                          </a:solidFill>
                        </a:rPr>
                        <a:t> Mode Only</a:t>
                      </a:r>
                      <a:endParaRPr lang="en-CA" sz="1300" b="1" dirty="0" smtClean="0">
                        <a:solidFill>
                          <a:schemeClr val="accent3"/>
                        </a:solidFill>
                      </a:endParaRP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r>
              <a:tr h="336008">
                <a:tc>
                  <a:txBody>
                    <a:bodyPr/>
                    <a:lstStyle/>
                    <a:p>
                      <a:r>
                        <a:rPr lang="en-US" sz="1300" b="1" dirty="0" smtClean="0">
                          <a:solidFill>
                            <a:srgbClr val="FFFFFF"/>
                          </a:solidFill>
                        </a:rPr>
                        <a:t>2FA</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Anti-Virus</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Web Filtering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WAN Optimization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olidFill>
                            <a:schemeClr val="accent3"/>
                          </a:solidFill>
                          <a:latin typeface="Zapf Dingbats"/>
                          <a:ea typeface="Zapf Dingbats"/>
                          <a:cs typeface="Zapf Dingbats"/>
                          <a:sym typeface="Zapf Dingbats"/>
                        </a:rPr>
                        <a:t>✓</a:t>
                      </a:r>
                      <a:endParaRPr lang="en-CA" sz="1300" b="1" dirty="0" smtClean="0">
                        <a:solidFill>
                          <a:schemeClr val="accent3"/>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ym typeface="Symbol"/>
                        </a:rPr>
                        <a:t>-</a:t>
                      </a:r>
                      <a:endParaRPr lang="en-CA" sz="1300" b="1" dirty="0" smtClean="0">
                        <a:solidFill>
                          <a:schemeClr val="bg1">
                            <a:lumMod val="50000"/>
                          </a:schemeClr>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r h="336008">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300" b="1" i="1" u="none" strike="noStrike" kern="1200" cap="none" spc="0" normalizeH="0" baseline="0" noProof="0" dirty="0">
                        <a:ln>
                          <a:noFill/>
                        </a:ln>
                        <a:solidFill>
                          <a:srgbClr val="FFFFFF"/>
                        </a:solidFill>
                        <a:effectLst/>
                        <a:uLnTx/>
                        <a:uFillTx/>
                        <a:latin typeface="+mn-lt"/>
                        <a:ea typeface="+mn-ea"/>
                        <a:cs typeface="+mn-cs"/>
                      </a:endParaRPr>
                    </a:p>
                  </a:txBody>
                  <a:tcPr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3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300" b="1" i="0" u="none" strike="noStrike" kern="1200" cap="none" spc="0" normalizeH="0" baseline="0" noProof="0" dirty="0">
                        <a:ln>
                          <a:noFill/>
                        </a:ln>
                        <a:solidFill>
                          <a:srgbClr val="FFFFFF"/>
                        </a:solidFill>
                        <a:effectLst/>
                        <a:uLnTx/>
                        <a:uFillTx/>
                        <a:latin typeface="+mn-lt"/>
                        <a:ea typeface="+mn-ea"/>
                        <a:cs typeface="+mn-cs"/>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Logging (to</a:t>
                      </a:r>
                      <a:r>
                        <a:rPr lang="en-US" sz="1300" b="1" baseline="0" dirty="0" smtClean="0">
                          <a:solidFill>
                            <a:srgbClr val="FFFFFF"/>
                          </a:solidFill>
                        </a:rPr>
                        <a:t> FMGR/FAZ</a:t>
                      </a:r>
                      <a:r>
                        <a:rPr lang="en-US" sz="1300" b="1" dirty="0" smtClean="0">
                          <a:solidFill>
                            <a:srgbClr val="FFFFFF"/>
                          </a:solidFill>
                        </a:rPr>
                        <a:t>)</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Windows AD SSO Agent</a:t>
                      </a:r>
                      <a:endParaRPr lang="en-CA"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r>
              <a:tr h="336008">
                <a:tc>
                  <a:txBody>
                    <a:bodyPr/>
                    <a:lstStyle/>
                    <a:p>
                      <a:r>
                        <a:rPr lang="en-US" sz="1300" b="1" dirty="0" smtClean="0">
                          <a:solidFill>
                            <a:srgbClr val="FFFFFF"/>
                          </a:solidFill>
                        </a:rPr>
                        <a:t>Application Firewall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Vulnerability Scanning &amp; Reporting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r>
              <a:tr h="336008">
                <a:tc>
                  <a:txBody>
                    <a:bodyPr/>
                    <a:lstStyle/>
                    <a:p>
                      <a:r>
                        <a:rPr lang="en-CA" sz="1300" b="1" dirty="0" smtClean="0">
                          <a:solidFill>
                            <a:srgbClr val="FFFFFF"/>
                          </a:solidFill>
                        </a:rPr>
                        <a:t>Custom Install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bl>
          </a:graphicData>
        </a:graphic>
      </p:graphicFrame>
    </p:spTree>
    <p:extLst>
      <p:ext uri="{BB962C8B-B14F-4D97-AF65-F5344CB8AC3E}">
        <p14:creationId xmlns:p14="http://schemas.microsoft.com/office/powerpoint/2010/main" val="643085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9235"/>
            <a:ext cx="729142" cy="729142"/>
          </a:xfrm>
          <a:prstGeom prst="rect">
            <a:avLst/>
          </a:prstGeom>
        </p:spPr>
      </p:pic>
    </p:spTree>
    <p:extLst>
      <p:ext uri="{BB962C8B-B14F-4D97-AF65-F5344CB8AC3E}">
        <p14:creationId xmlns:p14="http://schemas.microsoft.com/office/powerpoint/2010/main" val="8160918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4987661"/>
              </p:ext>
            </p:extLst>
          </p:nvPr>
        </p:nvGraphicFramePr>
        <p:xfrm>
          <a:off x="454527" y="219929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SSO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091732" y="3151510"/>
            <a:ext cx="2962159" cy="2179592"/>
          </a:xfrm>
          <a:prstGeom prst="rect">
            <a:avLst/>
          </a:prstGeom>
          <a:noFill/>
          <a:ln w="9525">
            <a:noFill/>
            <a:miter lim="800000"/>
            <a:headEnd/>
            <a:tailEnd/>
          </a:ln>
        </p:spPr>
      </p:pic>
      <p:sp>
        <p:nvSpPr>
          <p:cNvPr id="7" name="Rectangle 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Token</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7751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819979" y="2332373"/>
            <a:ext cx="5324021" cy="309655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38658999"/>
              </p:ext>
            </p:extLst>
          </p:nvPr>
        </p:nvGraphicFramePr>
        <p:xfrm>
          <a:off x="454526" y="2222173"/>
          <a:ext cx="3256391" cy="3159743"/>
        </p:xfrm>
        <a:graphic>
          <a:graphicData uri="http://schemas.openxmlformats.org/drawingml/2006/table">
            <a:tbl>
              <a:tblPr bandRow="1">
                <a:tableStyleId>{073A0DAA-6AF3-43AB-8588-CEC1D06C72B9}</a:tableStyleId>
              </a:tblPr>
              <a:tblGrid>
                <a:gridCol w="3256391"/>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Highly</a:t>
                      </a:r>
                      <a:r>
                        <a:rPr lang="en-US" sz="1400" b="1" baseline="0" dirty="0" smtClean="0"/>
                        <a:t> Secure</a:t>
                      </a:r>
                      <a:endParaRPr lang="en-US" sz="14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Pin Protected</a:t>
                      </a:r>
                      <a:r>
                        <a:rPr lang="en-US" sz="12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latin typeface="+mn-lt"/>
                          <a:cs typeface="Arial Narrow" pitchFamily="34" charset="0"/>
                        </a:rPr>
                        <a:t>Brute</a:t>
                      </a:r>
                      <a:r>
                        <a:rPr lang="en-US" sz="12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Encrypted Seed Storage</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7850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FortiAuthenticator (FAC 1.4 and later)</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iOS (iPhone, </a:t>
                      </a:r>
                      <a:r>
                        <a:rPr kumimoji="0" lang="en-US" sz="1200" u="none" strike="noStrike" kern="1200" cap="none" spc="0" normalizeH="0" baseline="0" noProof="0" dirty="0" err="1" smtClean="0">
                          <a:ln>
                            <a:noFill/>
                          </a:ln>
                          <a:effectLst/>
                          <a:uLnTx/>
                          <a:uFillTx/>
                        </a:rPr>
                        <a:t>iPad</a:t>
                      </a:r>
                      <a:r>
                        <a:rPr kumimoji="0" lang="en-US" sz="12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BlackBerry (TBD)</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2335912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2202"/>
            <a:ext cx="729142" cy="729142"/>
          </a:xfrm>
          <a:prstGeom prst="rect">
            <a:avLst/>
          </a:prstGeom>
        </p:spPr>
      </p:pic>
    </p:spTree>
    <p:extLst>
      <p:ext uri="{BB962C8B-B14F-4D97-AF65-F5344CB8AC3E}">
        <p14:creationId xmlns:p14="http://schemas.microsoft.com/office/powerpoint/2010/main" val="23829095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85034369"/>
              </p:ext>
            </p:extLst>
          </p:nvPr>
        </p:nvGraphicFramePr>
        <p:xfrm>
          <a:off x="454526" y="2178072"/>
          <a:ext cx="3622842" cy="3989760"/>
        </p:xfrm>
        <a:graphic>
          <a:graphicData uri="http://schemas.openxmlformats.org/drawingml/2006/table">
            <a:tbl>
              <a:tblPr bandRow="1">
                <a:tableStyleId>{073A0DAA-6AF3-43AB-8588-CEC1D06C72B9}</a:tableStyleId>
              </a:tblPr>
              <a:tblGrid>
                <a:gridCol w="3622842"/>
              </a:tblGrid>
              <a:tr h="7774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Malicious File Quarantine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698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Hundreds of Customizable Charts &amp; Graphs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34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Network &amp; Log Analysis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31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Support for Internal or External SQL Databases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294506" y="2937584"/>
            <a:ext cx="3635304" cy="1560895"/>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028292" y="4219976"/>
            <a:ext cx="3606222" cy="158997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214518"/>
            <a:ext cx="729142" cy="729142"/>
          </a:xfrm>
          <a:prstGeom prst="rect">
            <a:avLst/>
          </a:prstGeom>
        </p:spPr>
      </p:pic>
    </p:spTree>
    <p:extLst>
      <p:ext uri="{BB962C8B-B14F-4D97-AF65-F5344CB8AC3E}">
        <p14:creationId xmlns:p14="http://schemas.microsoft.com/office/powerpoint/2010/main" val="121030005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811435966"/>
              </p:ext>
            </p:extLst>
          </p:nvPr>
        </p:nvGraphicFramePr>
        <p:xfrm>
          <a:off x="252001" y="1260000"/>
          <a:ext cx="8639997" cy="4436893"/>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FAZ-3500E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FAZ-3900E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04071">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75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Arial"/>
                          <a:cs typeface="Arial"/>
                        </a:rPr>
                        <a:t>Unrestricted*</a:t>
                      </a:r>
                      <a:endParaRPr lang="en-US" sz="12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chemeClr val="accent4">
                        <a:lumMod val="40000"/>
                        <a:lumOff val="60000"/>
                      </a:schemeClr>
                    </a:solidFill>
                  </a:tcPr>
                </a:tc>
              </a:tr>
              <a:tr h="59166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18 Mil </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55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260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850 Mil</a:t>
                      </a:r>
                      <a:endParaRPr lang="en-US" sz="1300" dirty="0">
                        <a:latin typeface="Arial"/>
                        <a:cs typeface="Arial"/>
                      </a:endParaRPr>
                    </a:p>
                  </a:txBody>
                  <a:tcPr anchor="ctr">
                    <a:solidFill>
                      <a:srgbClr val="E4E4E4"/>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rgbClr val="E4E4E4"/>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rgbClr val="E4E4E4"/>
                    </a:solidFill>
                  </a:tcPr>
                </a:tc>
              </a:tr>
              <a:tr h="304071">
                <a:tc>
                  <a:txBody>
                    <a:bodyPr/>
                    <a:lstStyle/>
                    <a:p>
                      <a:r>
                        <a:rPr lang="en-US" sz="1300" b="1" dirty="0" smtClean="0">
                          <a:solidFill>
                            <a:srgbClr val="FFFFFF"/>
                          </a:solidFill>
                          <a:latin typeface="Arial"/>
                          <a:cs typeface="Arial"/>
                        </a:rPr>
                        <a:t>Peak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625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60,000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75,000</a:t>
                      </a:r>
                    </a:p>
                  </a:txBody>
                  <a:tcPr anchor="ctr">
                    <a:solidFill>
                      <a:srgbClr val="C9C9C9"/>
                    </a:solidFill>
                  </a:tcPr>
                </a:tc>
              </a:tr>
              <a:tr h="646087">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mn-lt"/>
                          <a:ea typeface="+mn-ea"/>
                          <a:cs typeface="Arial"/>
                        </a:rPr>
                        <a:t>4,000</a:t>
                      </a:r>
                    </a:p>
                  </a:txBody>
                  <a:tcPr anchor="ctr">
                    <a:solidFill>
                      <a:srgbClr val="E4E4E4"/>
                    </a:solidFill>
                  </a:tcPr>
                </a:tc>
              </a:tr>
              <a:tr h="492306">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fr-FR" sz="1300" dirty="0" smtClean="0">
                          <a:latin typeface="+mn-lt"/>
                          <a:cs typeface="Arial"/>
                        </a:rPr>
                        <a:t>4x GE RJ45</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4x GE RJ45</a:t>
                      </a:r>
                      <a:endParaRPr lang="en-US" sz="1300" dirty="0">
                        <a:latin typeface="+mn-lt"/>
                        <a:cs typeface="Arial"/>
                      </a:endParaRPr>
                    </a:p>
                  </a:txBody>
                  <a:tcPr anchor="ctr">
                    <a:solidFill>
                      <a:srgbClr val="C9C9C9"/>
                    </a:solidFill>
                  </a:tcPr>
                </a:tc>
                <a:tc>
                  <a:txBody>
                    <a:bodyPr/>
                    <a:lstStyle/>
                    <a:p>
                      <a:pPr algn="ctr"/>
                      <a:r>
                        <a:rPr lang="fr-FR" sz="1300" dirty="0" smtClean="0">
                          <a:latin typeface="+mn-lt"/>
                          <a:cs typeface="Arial"/>
                        </a:rPr>
                        <a:t>6x GE RJ45,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6x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4x GE RJ45,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2x GE RJ45, 2x GE SFP</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2x GE RJ45, 2x GE SFP+</a:t>
                      </a:r>
                      <a:endParaRPr lang="en-US" sz="1300" dirty="0" smtClean="0">
                        <a:latin typeface="+mn-lt"/>
                        <a:cs typeface="Arial"/>
                      </a:endParaRPr>
                    </a:p>
                  </a:txBody>
                  <a:tcPr anchor="ctr">
                    <a:solidFill>
                      <a:srgbClr val="C9C9C9"/>
                    </a:solidFill>
                  </a:tcPr>
                </a:tc>
              </a:tr>
              <a:tr h="492306">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 TB</a:t>
                      </a:r>
                    </a:p>
                  </a:txBody>
                  <a:tcPr anchor="ctr">
                    <a:solidFill>
                      <a:srgbClr val="C9C9C9"/>
                    </a:solidFill>
                  </a:tcPr>
                </a:tc>
                <a:tc>
                  <a:txBody>
                    <a:bodyPr/>
                    <a:lstStyle/>
                    <a:p>
                      <a:pPr algn="ctr"/>
                      <a:r>
                        <a:rPr lang="en-US" sz="1300" dirty="0" smtClean="0">
                          <a:latin typeface="Arial"/>
                          <a:cs typeface="Arial"/>
                        </a:rPr>
                        <a:t>2x 2</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2TB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12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16 TB Max)</a:t>
                      </a:r>
                      <a:r>
                        <a:rPr lang="en-US" sz="1300" dirty="0" smtClean="0">
                          <a:latin typeface="Arial"/>
                          <a:cs typeface="Arial"/>
                        </a:rPr>
                        <a:t>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24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15x 960 GB</a:t>
                      </a:r>
                      <a:endParaRPr lang="en-US" sz="1300" dirty="0" smtClean="0">
                        <a:latin typeface="Arial"/>
                        <a:cs typeface="Arial"/>
                      </a:endParaRPr>
                    </a:p>
                  </a:txBody>
                  <a:tcPr anchor="ctr">
                    <a:solidFill>
                      <a:srgbClr val="C9C9C9"/>
                    </a:solidFill>
                  </a:tcPr>
                </a:tc>
              </a:tr>
              <a:tr h="277858">
                <a:tc>
                  <a:txBody>
                    <a:bodyPr/>
                    <a:lstStyle/>
                    <a:p>
                      <a:r>
                        <a:rPr lang="en-US" sz="1300" b="1" dirty="0" smtClean="0">
                          <a:solidFill>
                            <a:srgbClr val="FFFFFF"/>
                          </a:solidFill>
                          <a:latin typeface="Arial"/>
                          <a:cs typeface="Arial"/>
                        </a:rPr>
                        <a:t>RAID support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No</a:t>
                      </a:r>
                    </a:p>
                  </a:txBody>
                  <a:tcPr anchor="ctr">
                    <a:solidFill>
                      <a:srgbClr val="E4E4E4"/>
                    </a:solidFill>
                  </a:tcPr>
                </a:tc>
                <a:tc>
                  <a:txBody>
                    <a:bodyPr/>
                    <a:lstStyle/>
                    <a:p>
                      <a:pPr algn="ctr"/>
                      <a:r>
                        <a:rPr lang="en-US" sz="1300" dirty="0" smtClean="0">
                          <a:latin typeface="Arial"/>
                          <a:cs typeface="Arial"/>
                        </a:rPr>
                        <a:t>Yes (mirrored)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10,</a:t>
                      </a:r>
                      <a:r>
                        <a:rPr lang="en-US" sz="1300" baseline="0" dirty="0" smtClean="0">
                          <a:latin typeface="Arial"/>
                          <a:cs typeface="Arial"/>
                        </a:rPr>
                        <a:t> 50)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 (RAID 0, 1, 5, 6, 10,</a:t>
                      </a:r>
                      <a:r>
                        <a:rPr lang="en-US" sz="1300" baseline="0" dirty="0" smtClean="0">
                          <a:latin typeface="+mn-lt"/>
                          <a:cs typeface="Arial"/>
                        </a:rPr>
                        <a:t> 50, 60)</a:t>
                      </a:r>
                      <a:endParaRPr lang="en-US" sz="1300" dirty="0" smtClean="0">
                        <a:latin typeface="+mn-lt"/>
                        <a:cs typeface="Arial"/>
                      </a:endParaRPr>
                    </a:p>
                  </a:txBody>
                  <a:tcPr anchor="ctr">
                    <a:solidFill>
                      <a:srgbClr val="E4E4E4"/>
                    </a:solidFill>
                  </a:tcPr>
                </a:tc>
              </a:tr>
            </a:tbl>
          </a:graphicData>
        </a:graphic>
      </p:graphicFrame>
      <p:sp>
        <p:nvSpPr>
          <p:cNvPr id="3" name="Rectangle 2"/>
          <p:cNvSpPr/>
          <p:nvPr/>
        </p:nvSpPr>
        <p:spPr>
          <a:xfrm>
            <a:off x="179249" y="6290901"/>
            <a:ext cx="6477000" cy="215444"/>
          </a:xfrm>
          <a:prstGeom prst="rect">
            <a:avLst/>
          </a:prstGeom>
        </p:spPr>
        <p:txBody>
          <a:bodyPr wrap="square">
            <a:spAutoFit/>
          </a:bodyPr>
          <a:lstStyle/>
          <a:p>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838035967"/>
      </p:ext>
    </p:extLst>
  </p:cSld>
  <p:clrMapOvr>
    <a:masterClrMapping/>
  </p:clrMapOvr>
  <p:transition xmlns:p14="http://schemas.microsoft.com/office/powerpoint/2010/mai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7111923"/>
              </p:ext>
            </p:extLst>
          </p:nvPr>
        </p:nvGraphicFramePr>
        <p:xfrm>
          <a:off x="252001" y="1260000"/>
          <a:ext cx="8639999" cy="2430463"/>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FAZ-VM-BASE</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FAZ-VM-GB1</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FAZ-VM-GB25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FAZ-VM-GB100</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r>
              <a:tr h="32933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18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360 Mil</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p>
                  </a:txBody>
                  <a:tcPr anchor="ctr">
                    <a:solidFill>
                      <a:srgbClr val="C9C9C9"/>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Device Quota</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16</a:t>
                      </a:r>
                      <a:r>
                        <a:rPr lang="en-US" sz="1300" baseline="0" dirty="0" smtClean="0">
                          <a:latin typeface="Arial"/>
                          <a:cs typeface="Arial"/>
                        </a:rPr>
                        <a:t> TB</a:t>
                      </a:r>
                      <a:endParaRPr lang="en-US" sz="1300" dirty="0" smtClean="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RAID</a:t>
                      </a:r>
                      <a:r>
                        <a:rPr lang="en-US" sz="1300" b="1" baseline="0" dirty="0" smtClean="0">
                          <a:solidFill>
                            <a:srgbClr val="FFFFFF"/>
                          </a:solidFill>
                          <a:latin typeface="Arial"/>
                          <a:cs typeface="Arial"/>
                        </a:rPr>
                        <a:t> Support</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r>
            </a:tbl>
          </a:graphicData>
        </a:graphic>
      </p:graphicFrame>
    </p:spTree>
    <p:extLst>
      <p:ext uri="{BB962C8B-B14F-4D97-AF65-F5344CB8AC3E}">
        <p14:creationId xmlns:p14="http://schemas.microsoft.com/office/powerpoint/2010/main" val="3016623764"/>
      </p:ext>
    </p:extLst>
  </p:cSld>
  <p:clrMapOvr>
    <a:masterClrMapping/>
  </p:clrMapOvr>
  <p:transition xmlns:p14="http://schemas.microsoft.com/office/powerpoint/2010/mai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8007"/>
            <a:ext cx="729142" cy="729142"/>
          </a:xfrm>
          <a:prstGeom prst="rect">
            <a:avLst/>
          </a:prstGeom>
        </p:spPr>
      </p:pic>
    </p:spTree>
    <p:extLst>
      <p:ext uri="{BB962C8B-B14F-4D97-AF65-F5344CB8AC3E}">
        <p14:creationId xmlns:p14="http://schemas.microsoft.com/office/powerpoint/2010/main" val="3672081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476753422"/>
              </p:ext>
            </p:extLst>
          </p:nvPr>
        </p:nvGraphicFramePr>
        <p:xfrm>
          <a:off x="454526" y="2206630"/>
          <a:ext cx="4144211" cy="2855160"/>
        </p:xfrm>
        <a:graphic>
          <a:graphicData uri="http://schemas.openxmlformats.org/drawingml/2006/table">
            <a:tbl>
              <a:tblPr bandRow="1">
                <a:tableStyleId>{073A0DAA-6AF3-43AB-8588-CEC1D06C72B9}</a:tableStyleId>
              </a:tblPr>
              <a:tblGrid>
                <a:gridCol w="4144211"/>
              </a:tblGrid>
              <a:tr h="683057">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4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device configuration templates to quickly configure a new Fortinet appliance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JSON-based API allows MSSPs to offer administrative web portals to customers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35898" y="4059756"/>
            <a:ext cx="3003534"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09006" y="4418777"/>
            <a:ext cx="2595563"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33164" y="4914254"/>
            <a:ext cx="3208337" cy="118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5943260"/>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1288585755"/>
              </p:ext>
            </p:extLst>
          </p:nvPr>
        </p:nvGraphicFramePr>
        <p:xfrm>
          <a:off x="4759157" y="2206630"/>
          <a:ext cx="3970421" cy="1317480"/>
        </p:xfrm>
        <a:graphic>
          <a:graphicData uri="http://schemas.openxmlformats.org/drawingml/2006/table">
            <a:tbl>
              <a:tblPr bandRow="1">
                <a:tableStyleId>{073A0DAA-6AF3-43AB-8588-CEC1D06C72B9}</a:tableStyleId>
              </a:tblPr>
              <a:tblGrid>
                <a:gridCol w="3970421"/>
              </a:tblGrid>
              <a:tr h="1249949">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Run a local copy of AV, IPS, URL, A/S signature databases.*</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210323"/>
            <a:ext cx="729142" cy="729142"/>
          </a:xfrm>
          <a:prstGeom prst="rect">
            <a:avLst/>
          </a:prstGeom>
        </p:spPr>
      </p:pic>
    </p:spTree>
    <p:extLst>
      <p:ext uri="{BB962C8B-B14F-4D97-AF65-F5344CB8AC3E}">
        <p14:creationId xmlns:p14="http://schemas.microsoft.com/office/powerpoint/2010/main" val="12897299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48161445"/>
              </p:ext>
            </p:extLst>
          </p:nvPr>
        </p:nvGraphicFramePr>
        <p:xfrm>
          <a:off x="252000" y="1260000"/>
          <a:ext cx="8640001" cy="3282035"/>
        </p:xfrm>
        <a:graphic>
          <a:graphicData uri="http://schemas.openxmlformats.org/drawingml/2006/table">
            <a:tbl>
              <a:tblPr firstRow="1" bandRow="1">
                <a:effectLst/>
                <a:tableStyleId>{073A0DAA-6AF3-43AB-8588-CEC1D06C72B9}</a:tableStyleId>
              </a:tblPr>
              <a:tblGrid>
                <a:gridCol w="2270107"/>
                <a:gridCol w="2123298"/>
                <a:gridCol w="2123298"/>
                <a:gridCol w="2123298"/>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FWF30D</a:t>
                      </a: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FWF60D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FWF90D/92D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Thick AP</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Wireless Controller</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#of WiFi radios</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Supported Std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a/b/g/n</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802.11n</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Max wireless association rate total</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300Mbps</a:t>
                      </a: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SSID’s (incl. reserved)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r>
                        <a:rPr lang="en-US" sz="1100" b="1" noProof="0" dirty="0" smtClean="0">
                          <a:solidFill>
                            <a:srgbClr val="FFFFFF"/>
                          </a:solidFill>
                        </a:rPr>
                        <a:t>Max FortiAP (Total/ Local Bridge)</a:t>
                      </a:r>
                      <a:endParaRPr lang="en-US" sz="1100" b="1" noProof="0" dirty="0">
                        <a:solidFill>
                          <a:srgbClr val="FFFFFF"/>
                        </a:solidFill>
                      </a:endParaRPr>
                    </a:p>
                  </a:txBody>
                  <a:tcPr anchor="ctr">
                    <a:solidFill>
                      <a:schemeClr val="accent4"/>
                    </a:solidFill>
                  </a:tcPr>
                </a:tc>
                <a:tc>
                  <a:txBody>
                    <a:bodyPr/>
                    <a:lstStyle/>
                    <a:p>
                      <a:pPr algn="ctr"/>
                      <a:r>
                        <a:rPr lang="en-US" sz="1100" i="0" dirty="0" smtClean="0">
                          <a:solidFill>
                            <a:schemeClr val="tx1"/>
                          </a:solidFill>
                        </a:rPr>
                        <a:t>-</a:t>
                      </a:r>
                      <a:endParaRPr lang="en-US" sz="1100" i="0" dirty="0">
                        <a:solidFill>
                          <a:schemeClr val="tx1"/>
                        </a:solidFill>
                      </a:endParaRPr>
                    </a:p>
                  </a:txBody>
                  <a:tcPr anchor="ctr"/>
                </a:tc>
                <a:tc>
                  <a:txBody>
                    <a:bodyPr/>
                    <a:lstStyle/>
                    <a:p>
                      <a:pPr algn="ctr"/>
                      <a:r>
                        <a:rPr lang="en-US" sz="1100" dirty="0" smtClean="0">
                          <a:solidFill>
                            <a:schemeClr val="tx1"/>
                          </a:solidFill>
                        </a:rPr>
                        <a:t>10</a:t>
                      </a:r>
                      <a:r>
                        <a:rPr lang="en-US" sz="1100" baseline="0" dirty="0" smtClean="0">
                          <a:solidFill>
                            <a:schemeClr val="tx1"/>
                          </a:solidFill>
                        </a:rPr>
                        <a:t> / 5</a:t>
                      </a:r>
                      <a:endParaRPr lang="en-US" sz="1100" dirty="0">
                        <a:solidFill>
                          <a:schemeClr val="tx1"/>
                        </a:solidFill>
                      </a:endParaRPr>
                    </a:p>
                  </a:txBody>
                  <a:tcPr anchor="ctr"/>
                </a:tc>
                <a:tc>
                  <a:txBody>
                    <a:bodyPr/>
                    <a:lstStyle/>
                    <a:p>
                      <a:pPr algn="ctr"/>
                      <a:r>
                        <a:rPr lang="en-US" sz="1100" dirty="0" smtClean="0">
                          <a:solidFill>
                            <a:schemeClr val="tx1"/>
                          </a:solidFill>
                        </a:rPr>
                        <a:t>32</a:t>
                      </a:r>
                      <a:r>
                        <a:rPr lang="en-US" sz="1100" baseline="0" dirty="0" smtClean="0">
                          <a:solidFill>
                            <a:schemeClr val="tx1"/>
                          </a:solidFill>
                        </a:rPr>
                        <a:t> /</a:t>
                      </a:r>
                      <a:r>
                        <a:rPr lang="en-US" sz="1100" dirty="0" smtClean="0">
                          <a:solidFill>
                            <a:schemeClr val="tx1"/>
                          </a:solidFill>
                        </a:rPr>
                        <a:t> 16</a:t>
                      </a:r>
                      <a:endParaRPr lang="en-US" sz="1100" dirty="0">
                        <a:solidFill>
                          <a:schemeClr val="tx1"/>
                        </a:solidFill>
                      </a:endParaRPr>
                    </a:p>
                  </a:txBody>
                  <a:tcPr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2208976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207269850"/>
              </p:ext>
            </p:extLst>
          </p:nvPr>
        </p:nvGraphicFramePr>
        <p:xfrm>
          <a:off x="251999" y="1260000"/>
          <a:ext cx="8640002" cy="3247482"/>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FMG-3900E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Devices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2x GE,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E4E4E4"/>
                    </a:solidFill>
                  </a:tcPr>
                </a:tc>
                <a:tc>
                  <a:txBody>
                    <a:bodyPr/>
                    <a:lstStyle/>
                    <a:p>
                      <a:pPr algn="ctr"/>
                      <a:r>
                        <a:rPr lang="en-US" sz="1300" dirty="0" smtClean="0">
                          <a:latin typeface="Arial"/>
                          <a:cs typeface="Arial"/>
                        </a:rPr>
                        <a:t>2x 2</a:t>
                      </a:r>
                      <a:r>
                        <a:rPr lang="en-US" sz="1300" baseline="0" dirty="0" smtClean="0">
                          <a:latin typeface="Arial"/>
                          <a:cs typeface="Arial"/>
                        </a:rPr>
                        <a:t>TB</a:t>
                      </a:r>
                    </a:p>
                  </a:txBody>
                  <a:tcPr anchor="ctr">
                    <a:solidFill>
                      <a:srgbClr val="E4E4E4"/>
                    </a:solidFill>
                  </a:tcPr>
                </a:tc>
                <a:tc>
                  <a:txBody>
                    <a:bodyPr/>
                    <a:lstStyle/>
                    <a:p>
                      <a:pPr algn="ctr"/>
                      <a:r>
                        <a:rPr lang="en-US" sz="1300" dirty="0" smtClean="0">
                          <a:latin typeface="Arial"/>
                          <a:cs typeface="Arial"/>
                        </a:rPr>
                        <a:t>4x 2TB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15x 960GB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txBody>
                  <a:tcPr anchor="ctr">
                    <a:solidFill>
                      <a:srgbClr val="E4E4E4"/>
                    </a:solidFill>
                  </a:tcPr>
                </a:tc>
              </a:tr>
              <a:tr h="329339">
                <a:tc>
                  <a:txBody>
                    <a:bodyPr/>
                    <a:lstStyle/>
                    <a:p>
                      <a:r>
                        <a:rPr lang="en-US" sz="1300" b="1" dirty="0" smtClean="0">
                          <a:solidFill>
                            <a:srgbClr val="FFFFFF"/>
                          </a:solidFill>
                          <a:latin typeface="Arial"/>
                          <a:cs typeface="Arial"/>
                        </a:rPr>
                        <a:t>GB Logs/Day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r>
              <a:tr h="329339">
                <a:tc>
                  <a:txBody>
                    <a:bodyPr/>
                    <a:lstStyle/>
                    <a:p>
                      <a:r>
                        <a:rPr lang="en-US" sz="1300" b="1" dirty="0" smtClean="0">
                          <a:solidFill>
                            <a:srgbClr val="FFFFFF"/>
                          </a:solidFill>
                          <a:latin typeface="Arial"/>
                          <a:cs typeface="Arial"/>
                        </a:rPr>
                        <a:t>Locally Hosted Security Content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r>
            </a:tbl>
          </a:graphicData>
        </a:graphic>
      </p:graphicFrame>
    </p:spTree>
    <p:extLst>
      <p:ext uri="{BB962C8B-B14F-4D97-AF65-F5344CB8AC3E}">
        <p14:creationId xmlns:p14="http://schemas.microsoft.com/office/powerpoint/2010/main" val="437350537"/>
      </p:ext>
    </p:extLst>
  </p:cSld>
  <p:clrMapOvr>
    <a:masterClrMapping/>
  </p:clrMapOvr>
  <p:transition xmlns:p14="http://schemas.microsoft.com/office/powerpoint/2010/mai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212204179"/>
              </p:ext>
            </p:extLst>
          </p:nvPr>
        </p:nvGraphicFramePr>
        <p:xfrm>
          <a:off x="252001" y="1260000"/>
          <a:ext cx="8639999" cy="349331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329339">
                <a:tc>
                  <a:txBody>
                    <a:bodyPr/>
                    <a:lstStyle/>
                    <a:p>
                      <a:r>
                        <a:rPr lang="en-US" sz="1300" dirty="0" smtClean="0">
                          <a:latin typeface="Arial"/>
                          <a:cs typeface="Arial"/>
                        </a:rPr>
                        <a:t>Max. Devices</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3C3C3C"/>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 (default/Max)</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+5,000</a:t>
                      </a:r>
                    </a:p>
                  </a:txBody>
                  <a:tcPr anchor="ctr">
                    <a:solidFill>
                      <a:srgbClr val="C9C9C9"/>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GB Logs/day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25</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Virtual NICs</a:t>
                      </a:r>
                    </a:p>
                    <a:p>
                      <a:r>
                        <a:rPr lang="en-US" sz="1300" b="1" dirty="0" smtClean="0">
                          <a:solidFill>
                            <a:srgbClr val="FFFFFF"/>
                          </a:solidFill>
                          <a:latin typeface="Arial"/>
                          <a:cs typeface="Arial"/>
                        </a:rPr>
                        <a:t>(Min/Max)</a:t>
                      </a:r>
                      <a:endParaRPr lang="en-US" sz="1300" b="1" dirty="0">
                        <a:solidFill>
                          <a:srgbClr val="FFFFFF"/>
                        </a:solidFill>
                        <a:latin typeface="Arial"/>
                        <a:cs typeface="Arial"/>
                      </a:endParaRPr>
                    </a:p>
                  </a:txBody>
                  <a:tcPr anchor="ctr">
                    <a:solidFill>
                      <a:schemeClr val="accent4"/>
                    </a:solidFill>
                  </a:tcPr>
                </a:tc>
                <a:tc gridSpan="6">
                  <a:txBody>
                    <a:bodyPr/>
                    <a:lstStyle/>
                    <a:p>
                      <a:pPr algn="ctr"/>
                      <a:r>
                        <a:rPr lang="en-US" sz="1300" dirty="0" smtClean="0">
                          <a:latin typeface="Arial"/>
                          <a:cs typeface="Arial"/>
                        </a:rPr>
                        <a:t>1</a:t>
                      </a:r>
                      <a:r>
                        <a:rPr lang="en-US" sz="1300" baseline="0" dirty="0" smtClean="0">
                          <a:latin typeface="Arial"/>
                          <a:cs typeface="Arial"/>
                        </a:rPr>
                        <a:t> / 4</a:t>
                      </a:r>
                      <a:endParaRPr lang="en-US" sz="1300" dirty="0">
                        <a:latin typeface="Arial"/>
                        <a:cs typeface="Arial"/>
                      </a:endParaRPr>
                    </a:p>
                  </a:txBody>
                  <a:tcPr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80 GB / 16 TB</a:t>
                      </a:r>
                    </a:p>
                  </a:txBody>
                  <a:tcPr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3130162167"/>
      </p:ext>
    </p:extLst>
  </p:cSld>
  <p:clrMapOvr>
    <a:masterClrMapping/>
  </p:clrMapOvr>
  <p:transition xmlns:p14="http://schemas.microsoft.com/office/powerpoint/2010/mai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103" y="2850233"/>
            <a:ext cx="735263" cy="736858"/>
          </a:xfrm>
          <a:prstGeom prst="rect">
            <a:avLst/>
          </a:prstGeom>
        </p:spPr>
      </p:pic>
    </p:spTree>
    <p:extLst>
      <p:ext uri="{BB962C8B-B14F-4D97-AF65-F5344CB8AC3E}">
        <p14:creationId xmlns:p14="http://schemas.microsoft.com/office/powerpoint/2010/main" val="36218716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264356"/>
              </p:ext>
            </p:extLst>
          </p:nvPr>
        </p:nvGraphicFramePr>
        <p:xfrm>
          <a:off x="454527" y="2184735"/>
          <a:ext cx="3650536" cy="358668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Receives file sample using integration with FortiGate</a:t>
                      </a:r>
                      <a:r>
                        <a:rPr lang="en-US" sz="12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Detailed analysis reports and real-time monitoring and alerting</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952978"/>
            <a:ext cx="1022016" cy="681774"/>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3452171"/>
            <a:ext cx="953558" cy="14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4238779"/>
            <a:ext cx="1273308" cy="89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33754" y="4877492"/>
            <a:ext cx="327398"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File Submission</a:t>
            </a:r>
          </a:p>
        </p:txBody>
      </p:sp>
      <p:grpSp>
        <p:nvGrpSpPr>
          <p:cNvPr id="43" name="Group 42"/>
          <p:cNvGrpSpPr/>
          <p:nvPr/>
        </p:nvGrpSpPr>
        <p:grpSpPr>
          <a:xfrm>
            <a:off x="5874776" y="4801790"/>
            <a:ext cx="1271289" cy="883552"/>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974296" y="3100806"/>
            <a:ext cx="351764" cy="444898"/>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465244" y="3778575"/>
            <a:ext cx="2240245"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6" y="3323255"/>
            <a:ext cx="1693551" cy="915524"/>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4267200"/>
            <a:ext cx="1385454" cy="523220"/>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Malicious Analysis output</a:t>
            </a:r>
          </a:p>
        </p:txBody>
      </p:sp>
      <p:sp>
        <p:nvSpPr>
          <p:cNvPr id="50" name="TextBox 49"/>
          <p:cNvSpPr txBox="1"/>
          <p:nvPr/>
        </p:nvSpPr>
        <p:spPr>
          <a:xfrm>
            <a:off x="4191000" y="2971800"/>
            <a:ext cx="3158521"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213729" y="4032548"/>
            <a:ext cx="1408617"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5" y="3766713"/>
            <a:ext cx="496455" cy="50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5587205"/>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4267853"/>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3005641"/>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Centralized File Analysis</a:t>
            </a:r>
          </a:p>
        </p:txBody>
      </p:sp>
      <p:sp>
        <p:nvSpPr>
          <p:cNvPr id="74" name="Oval 73"/>
          <p:cNvSpPr/>
          <p:nvPr/>
        </p:nvSpPr>
        <p:spPr bwMode="auto">
          <a:xfrm>
            <a:off x="4317685" y="5621840"/>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3" y="4972989"/>
            <a:ext cx="443345" cy="443345"/>
          </a:xfrm>
          <a:prstGeom prst="rect">
            <a:avLst/>
          </a:prstGeom>
        </p:spPr>
      </p:pic>
      <p:sp>
        <p:nvSpPr>
          <p:cNvPr id="76" name="TextBox 75"/>
          <p:cNvSpPr txBox="1"/>
          <p:nvPr/>
        </p:nvSpPr>
        <p:spPr>
          <a:xfrm>
            <a:off x="4546285" y="4936040"/>
            <a:ext cx="357909" cy="461665"/>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Threat Protection solution designed to identify </a:t>
            </a:r>
            <a:r>
              <a:rPr lang="en-US" sz="2000" b="1" dirty="0" smtClean="0">
                <a:solidFill>
                  <a:schemeClr val="bg1"/>
                </a:solidFill>
                <a:cs typeface="Arial Narrow"/>
              </a:rPr>
              <a:t>and </a:t>
            </a:r>
            <a:r>
              <a:rPr lang="en-US" sz="20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3" y="1179181"/>
            <a:ext cx="735263" cy="736858"/>
          </a:xfrm>
          <a:prstGeom prst="rect">
            <a:avLst/>
          </a:prstGeom>
        </p:spPr>
      </p:pic>
    </p:spTree>
    <p:extLst>
      <p:ext uri="{BB962C8B-B14F-4D97-AF65-F5344CB8AC3E}">
        <p14:creationId xmlns:p14="http://schemas.microsoft.com/office/powerpoint/2010/main" val="227569823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07166312"/>
              </p:ext>
            </p:extLst>
          </p:nvPr>
        </p:nvGraphicFramePr>
        <p:xfrm>
          <a:off x="252001" y="1260000"/>
          <a:ext cx="8639999" cy="2737701"/>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9930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smtClean="0"/>
                        <a:t>FortiSandbox</a:t>
                      </a: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r>
              <a:tr h="338385">
                <a:tc>
                  <a:txBody>
                    <a:bodyPr/>
                    <a:lstStyle/>
                    <a:p>
                      <a:r>
                        <a:rPr kumimoji="0" lang="en-US" sz="1300" b="1" u="none" strike="noStrike" cap="none" normalizeH="0" baseline="0" noProof="0" smtClean="0">
                          <a:ln>
                            <a:noFill/>
                          </a:ln>
                          <a:solidFill>
                            <a:srgbClr val="FFFFFF"/>
                          </a:solidFill>
                          <a:effectLst/>
                        </a:rPr>
                        <a:t>VM Sandboxing (Files/Hour)</a:t>
                      </a:r>
                    </a:p>
                  </a:txBody>
                  <a:tcPr anchor="ctr">
                    <a:solidFill>
                      <a:schemeClr val="accent4"/>
                    </a:solidFill>
                  </a:tcPr>
                </a:tc>
                <a:tc>
                  <a:txBody>
                    <a:bodyPr/>
                    <a:lstStyle/>
                    <a:p>
                      <a:pPr algn="ctr"/>
                      <a:r>
                        <a:rPr lang="en-US" sz="1300" noProof="0" smtClean="0"/>
                        <a:t>160</a:t>
                      </a:r>
                    </a:p>
                  </a:txBody>
                  <a:tcPr anchor="ctr">
                    <a:solidFill>
                      <a:srgbClr val="C9C9C9"/>
                    </a:solidFill>
                  </a:tcPr>
                </a:tc>
                <a:tc>
                  <a:txBody>
                    <a:bodyPr/>
                    <a:lstStyle/>
                    <a:p>
                      <a:pPr algn="ctr"/>
                      <a:r>
                        <a:rPr lang="en-US" sz="1300" noProof="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r h="338385">
                <a:tc>
                  <a:txBody>
                    <a:bodyPr/>
                    <a:lstStyle/>
                    <a:p>
                      <a:r>
                        <a:rPr lang="en-US" sz="1300" b="1" noProof="0" smtClean="0">
                          <a:solidFill>
                            <a:srgbClr val="FFFFFF"/>
                          </a:solidFill>
                          <a:latin typeface="+mn-lt"/>
                          <a:cs typeface="Arial"/>
                        </a:rPr>
                        <a:t>AV Scanning (Files/Hour)</a:t>
                      </a:r>
                      <a:endParaRPr lang="en-US" sz="1300" b="1" noProof="0">
                        <a:solidFill>
                          <a:srgbClr val="FFFFFF"/>
                        </a:solidFill>
                        <a:latin typeface="+mn-lt"/>
                        <a:cs typeface="Arial"/>
                      </a:endParaRPr>
                    </a:p>
                  </a:txBody>
                  <a:tcPr anchor="ctr">
                    <a:solidFill>
                      <a:schemeClr val="accent4"/>
                    </a:solidFill>
                  </a:tcPr>
                </a:tc>
                <a:tc>
                  <a:txBody>
                    <a:bodyPr/>
                    <a:lstStyle/>
                    <a:p>
                      <a:pPr algn="ctr"/>
                      <a:r>
                        <a:rPr lang="en-US" sz="1300" noProof="0" smtClean="0"/>
                        <a:t>6,000</a:t>
                      </a:r>
                    </a:p>
                  </a:txBody>
                  <a:tcPr anchor="ctr">
                    <a:solidFill>
                      <a:schemeClr val="accent4">
                        <a:lumMod val="20000"/>
                        <a:lumOff val="80000"/>
                      </a:schemeClr>
                    </a:solidFill>
                  </a:tcPr>
                </a:tc>
                <a:tc>
                  <a:txBody>
                    <a:bodyPr/>
                    <a:lstStyle/>
                    <a:p>
                      <a:pPr algn="ctr"/>
                      <a:r>
                        <a:rPr lang="en-US" sz="13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chemeClr val="accent4">
                        <a:lumMod val="20000"/>
                        <a:lumOff val="80000"/>
                      </a:schemeClr>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a:t>
                      </a:r>
                      <a:r>
                        <a:rPr lang="en-US" sz="1300" b="1" baseline="0" noProof="0" smtClean="0">
                          <a:solidFill>
                            <a:srgbClr val="FFFFFF"/>
                          </a:solidFill>
                          <a:latin typeface="+mn-lt"/>
                          <a:cs typeface="Arial"/>
                        </a:rPr>
                        <a:t> (WinXP, 32-bit)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6</a:t>
                      </a:r>
                    </a:p>
                  </a:txBody>
                  <a:tcPr anchor="ctr">
                    <a:solidFill>
                      <a:srgbClr val="C9C9C9"/>
                    </a:solidFill>
                  </a:tcPr>
                </a:tc>
                <a:tc>
                  <a:txBody>
                    <a:bodyPr/>
                    <a:lstStyle/>
                    <a:p>
                      <a:pPr algn="ctr"/>
                      <a:r>
                        <a:rPr lang="en-US" sz="1300" noProof="0" smtClean="0"/>
                        <a:t>22</a:t>
                      </a:r>
                      <a:endParaRPr lang="en-US" sz="1300" noProof="0"/>
                    </a:p>
                  </a:txBody>
                  <a:tcPr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smtClean="0"/>
                        <a:t>Total: 2 to 52 </a:t>
                      </a:r>
                    </a:p>
                  </a:txBody>
                  <a:tcPr anchor="ctr">
                    <a:solidFill>
                      <a:srgbClr val="C9C9C9"/>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 </a:t>
                      </a:r>
                      <a:r>
                        <a:rPr lang="en-US" sz="1300" b="1" baseline="0" noProof="0" smtClean="0">
                          <a:solidFill>
                            <a:srgbClr val="FFFFFF"/>
                          </a:solidFill>
                          <a:latin typeface="+mn-lt"/>
                          <a:cs typeface="Arial"/>
                        </a:rPr>
                        <a:t>(Win7, 64-bit)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2</a:t>
                      </a:r>
                    </a:p>
                  </a:txBody>
                  <a:tcPr anchor="ctr">
                    <a:solidFill>
                      <a:srgbClr val="E4E4E4"/>
                    </a:solidFill>
                  </a:tcPr>
                </a:tc>
                <a:tc>
                  <a:txBody>
                    <a:bodyPr/>
                    <a:lstStyle/>
                    <a:p>
                      <a:pPr algn="ctr"/>
                      <a:r>
                        <a:rPr lang="en-US" sz="1300" noProof="0" smtClean="0"/>
                        <a:t>6</a:t>
                      </a:r>
                      <a:endParaRPr lang="en-US" sz="1300" noProof="0"/>
                    </a:p>
                  </a:txBody>
                  <a:tcPr anchor="ctr">
                    <a:solidFill>
                      <a:srgbClr val="E4E4E4"/>
                    </a:solidFill>
                  </a:tcPr>
                </a:tc>
                <a:tc vMerge="1">
                  <a:txBody>
                    <a:bodyPr/>
                    <a:lstStyle/>
                    <a:p>
                      <a:pPr algn="ctr"/>
                      <a:endParaRPr lang="en-US" sz="1300" noProof="0" dirty="0"/>
                    </a:p>
                  </a:txBody>
                  <a:tcPr anchor="ctr">
                    <a:solidFill>
                      <a:srgbClr val="E4E4E4"/>
                    </a:solidFill>
                  </a:tcPr>
                </a:tc>
              </a:tr>
              <a:tr h="338385">
                <a:tc>
                  <a:txBody>
                    <a:bodyPr/>
                    <a:lstStyle/>
                    <a:p>
                      <a:r>
                        <a:rPr lang="en-US" sz="1300" b="1" noProof="0" smtClean="0">
                          <a:solidFill>
                            <a:srgbClr val="FFFFFF"/>
                          </a:solidFill>
                          <a:latin typeface="+mn-lt"/>
                          <a:cs typeface="Arial"/>
                        </a:rPr>
                        <a:t>Interfaces</a:t>
                      </a:r>
                    </a:p>
                  </a:txBody>
                  <a:tcPr anchor="ctr">
                    <a:solidFill>
                      <a:schemeClr val="accent4"/>
                    </a:solidFill>
                  </a:tcPr>
                </a:tc>
                <a:tc>
                  <a:txBody>
                    <a:bodyPr/>
                    <a:lstStyle/>
                    <a:p>
                      <a:pPr algn="ctr"/>
                      <a:r>
                        <a:rPr lang="en-US" sz="13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bl>
          </a:graphicData>
        </a:graphic>
      </p:graphicFrame>
    </p:spTree>
    <p:extLst>
      <p:ext uri="{BB962C8B-B14F-4D97-AF65-F5344CB8AC3E}">
        <p14:creationId xmlns:p14="http://schemas.microsoft.com/office/powerpoint/2010/main" val="2604511043"/>
      </p:ext>
    </p:extLst>
  </p:cSld>
  <p:clrMapOvr>
    <a:masterClrMapping/>
  </p:clrMapOvr>
  <p:transition xmlns:p14="http://schemas.microsoft.com/office/powerpoint/2010/main" spd="slow">
    <p:wip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68540"/>
            <a:ext cx="729142" cy="729142"/>
          </a:xfrm>
          <a:prstGeom prst="rect">
            <a:avLst/>
          </a:prstGeom>
        </p:spPr>
      </p:pic>
    </p:spTree>
    <p:extLst>
      <p:ext uri="{BB962C8B-B14F-4D97-AF65-F5344CB8AC3E}">
        <p14:creationId xmlns:p14="http://schemas.microsoft.com/office/powerpoint/2010/main" val="290444911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4097214549"/>
              </p:ext>
            </p:extLst>
          </p:nvPr>
        </p:nvGraphicFramePr>
        <p:xfrm>
          <a:off x="454526" y="2223277"/>
          <a:ext cx="3650536" cy="3131647"/>
        </p:xfrm>
        <a:graphic>
          <a:graphicData uri="http://schemas.openxmlformats.org/drawingml/2006/table">
            <a:tbl>
              <a:tblPr bandRow="1">
                <a:tableStyleId>{073A0DAA-6AF3-43AB-8588-CEC1D06C72B9}</a:tableStyleId>
              </a:tblPr>
              <a:tblGrid>
                <a:gridCol w="3650536"/>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RADIUS, LDAP, 802.1X</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smtClean="0">
                          <a:ln>
                            <a:noFill/>
                          </a:ln>
                          <a:effectLst/>
                          <a:uLnTx/>
                          <a:uFillTx/>
                        </a:rPr>
                        <a:t>Tokenless</a:t>
                      </a:r>
                      <a:r>
                        <a:rPr kumimoji="0" lang="en-US" sz="1200" u="none" strike="noStrike" kern="1200" cap="none" spc="0" normalizeH="0" baseline="0" noProof="0" dirty="0" smtClean="0">
                          <a:ln>
                            <a:noFill/>
                          </a:ln>
                          <a:effectLst/>
                          <a:uLnTx/>
                          <a:uFillTx/>
                        </a:rPr>
                        <a:t>, via SMS and email</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Remote Device / Unattended Authentication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RADIUS Integration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0" name="Freeform 9"/>
          <p:cNvSpPr/>
          <p:nvPr/>
        </p:nvSpPr>
        <p:spPr bwMode="auto">
          <a:xfrm rot="17703980">
            <a:off x="7133680" y="2918701"/>
            <a:ext cx="118223"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29" y="2989015"/>
            <a:ext cx="5238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7" y="3203327"/>
            <a:ext cx="928687" cy="722313"/>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3360490"/>
            <a:ext cx="10668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3" y="3360890"/>
            <a:ext cx="154235"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3" y="4060293"/>
            <a:ext cx="648745" cy="667916"/>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4" y="3589090"/>
            <a:ext cx="677863" cy="800100"/>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4" y="4274890"/>
            <a:ext cx="779463" cy="53816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4808290"/>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4503490"/>
            <a:ext cx="533400" cy="692150"/>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176540" y="4229308"/>
            <a:ext cx="655694"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4" y="3270002"/>
            <a:ext cx="11461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5190877"/>
            <a:ext cx="533400" cy="690563"/>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5134166"/>
            <a:ext cx="854012" cy="60087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79" y="3128715"/>
            <a:ext cx="5810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4" y="48765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29" y="24000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666752"/>
            <a:ext cx="677862" cy="800100"/>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5708753"/>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29" y="4571752"/>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29" y="4190237"/>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3" y="5682135"/>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4987677"/>
            <a:ext cx="1066800" cy="741363"/>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3463677"/>
            <a:ext cx="369888" cy="768350"/>
          </a:xfrm>
          <a:prstGeom prst="rect">
            <a:avLst/>
          </a:prstGeom>
          <a:effectLst>
            <a:outerShdw blurRad="50800" dist="38100" dir="5400000">
              <a:srgbClr val="000000">
                <a:alpha val="43000"/>
              </a:srgbClr>
            </a:outerShdw>
          </a:effectLst>
        </p:spPr>
      </p:pic>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5756296"/>
            <a:ext cx="213020" cy="151969"/>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4271159"/>
            <a:ext cx="213020" cy="151969"/>
          </a:xfrm>
          <a:prstGeom prst="rect">
            <a:avLst/>
          </a:prstGeom>
        </p:spPr>
      </p:pic>
      <p:sp>
        <p:nvSpPr>
          <p:cNvPr id="42" name="Rectangle 4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184119"/>
            <a:ext cx="729142" cy="729142"/>
          </a:xfrm>
          <a:prstGeom prst="rect">
            <a:avLst/>
          </a:prstGeom>
        </p:spPr>
      </p:pic>
    </p:spTree>
    <p:extLst>
      <p:ext uri="{BB962C8B-B14F-4D97-AF65-F5344CB8AC3E}">
        <p14:creationId xmlns:p14="http://schemas.microsoft.com/office/powerpoint/2010/main" val="218158195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449311"/>
              </p:ext>
            </p:extLst>
          </p:nvPr>
        </p:nvGraphicFramePr>
        <p:xfrm>
          <a:off x="252000" y="1260000"/>
          <a:ext cx="8640001" cy="341848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smtClean="0">
                          <a:ln>
                            <a:noFill/>
                          </a:ln>
                          <a:effectLst/>
                          <a:uLnTx/>
                          <a:uFillTx/>
                          <a:latin typeface="Arial"/>
                          <a:cs typeface="Arial"/>
                        </a:rPr>
                        <a:t>FAC-1000D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a:t>
                      </a: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10,000</a:t>
                      </a: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 2x GE SPF</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6591591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143816914"/>
              </p:ext>
            </p:extLst>
          </p:nvPr>
        </p:nvGraphicFramePr>
        <p:xfrm>
          <a:off x="252000" y="1260000"/>
          <a:ext cx="8640000" cy="3973061"/>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 Base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FAC-VM-100-UG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a:t>
                      </a:r>
                    </a:p>
                  </a:txBody>
                  <a:tcPr anchor="ctr">
                    <a:solidFill>
                      <a:srgbClr val="C9C9C9"/>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+20,000</a:t>
                      </a: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a:t>
                      </a:r>
                    </a:p>
                  </a:txBody>
                  <a:tcPr anchor="ctr">
                    <a:solidFill>
                      <a:srgbClr val="E4E4E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a:t>
                      </a: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p>
                      <a:pPr algn="ct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Interfaces (Min/Max)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 4</a:t>
                      </a:r>
                    </a:p>
                  </a:txBody>
                  <a:tcPr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29339">
                <a:tc>
                  <a:txBody>
                    <a:bodyPr/>
                    <a:lstStyle/>
                    <a:p>
                      <a:r>
                        <a:rPr lang="en-US" sz="1300" b="1" dirty="0" smtClean="0">
                          <a:solidFill>
                            <a:srgbClr val="FFFFFF"/>
                          </a:solidFill>
                          <a:latin typeface="Arial"/>
                          <a:cs typeface="Arial"/>
                        </a:rPr>
                        <a:t>Storage Capacity (Min 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60 GB / 2 TB</a:t>
                      </a:r>
                      <a:endParaRPr lang="en-US" sz="1300" baseline="0" dirty="0" smtClean="0">
                        <a:latin typeface="Arial"/>
                        <a:cs typeface="Arial"/>
                      </a:endParaRPr>
                    </a:p>
                  </a:txBody>
                  <a:tcPr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2708261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7" y="2877715"/>
            <a:ext cx="729142" cy="729142"/>
          </a:xfrm>
          <a:prstGeom prst="rect">
            <a:avLst/>
          </a:prstGeom>
        </p:spPr>
      </p:pic>
    </p:spTree>
    <p:extLst>
      <p:ext uri="{BB962C8B-B14F-4D97-AF65-F5344CB8AC3E}">
        <p14:creationId xmlns:p14="http://schemas.microsoft.com/office/powerpoint/2010/main" val="430676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77570409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20/20/20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dirty="0" smtClean="0">
                          <a:solidFill>
                            <a:srgbClr val="36424A"/>
                          </a:solidFill>
                        </a:rPr>
                        <a:t>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12 / 20 Mbps </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5</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50</a:t>
                      </a:r>
                      <a:endParaRPr lang="en-US" sz="1000" b="0" i="0" dirty="0">
                        <a:solidFill>
                          <a:srgbClr val="36424A"/>
                        </a:solidFill>
                        <a:latin typeface="+mn-lt"/>
                      </a:endParaRPr>
                    </a:p>
                  </a:txBody>
                  <a:tcPr marL="61703" marR="61703" marT="34706" marB="34706" anchor="ctr" horzOverflow="overflow">
                    <a:solidFill>
                      <a:srgbClr val="C9C9C9"/>
                    </a:solidFill>
                  </a:tcPr>
                </a:tc>
              </a:tr>
            </a:tbl>
          </a:graphicData>
        </a:graphic>
      </p:graphicFrame>
      <p:sp>
        <p:nvSpPr>
          <p:cNvPr id="9" name="Rectangle 47"/>
          <p:cNvSpPr>
            <a:spLocks noChangeArrowheads="1"/>
          </p:cNvSpPr>
          <p:nvPr/>
        </p:nvSpPr>
        <p:spPr bwMode="auto">
          <a:xfrm>
            <a:off x="5867400" y="1175574"/>
            <a:ext cx="2861874"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1x </a:t>
            </a:r>
            <a:r>
              <a:rPr lang="en-US" sz="1200" dirty="0" smtClean="0"/>
              <a:t>ADSL Ports </a:t>
            </a:r>
            <a:endParaRPr lang="en-US" sz="1200" dirty="0"/>
          </a:p>
          <a:p>
            <a:pPr marL="343047" indent="-343047" defTabSz="914417">
              <a:spcBef>
                <a:spcPct val="20000"/>
              </a:spcBef>
              <a:buFontTx/>
              <a:buChar char="•"/>
            </a:pPr>
            <a:r>
              <a:rPr lang="en-US" sz="1200" dirty="0"/>
              <a:t>4x </a:t>
            </a:r>
            <a:r>
              <a:rPr lang="en-US" sz="1200" dirty="0" smtClean="0"/>
              <a:t>GE RJ45 </a:t>
            </a:r>
            <a:r>
              <a:rPr lang="en-US" sz="1200" dirty="0"/>
              <a:t>Switch Ports</a:t>
            </a:r>
            <a:endParaRPr lang="en-US" sz="2000" dirty="0"/>
          </a:p>
        </p:txBody>
      </p:sp>
      <p:pic>
        <p:nvPicPr>
          <p:cNvPr id="10" name="Picture 9"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1" name="Picture 10" descr="dark_FortiASICS_SOC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pic>
        <p:nvPicPr>
          <p:cNvPr id="13" name="Picture 12" descr="dark_port_ads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1400" y="3120004"/>
            <a:ext cx="571330" cy="313636"/>
          </a:xfrm>
          <a:prstGeom prst="rect">
            <a:avLst/>
          </a:prstGeom>
        </p:spPr>
      </p:pic>
      <p:pic>
        <p:nvPicPr>
          <p:cNvPr id="12" name="Picture 11"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761" y="3106058"/>
            <a:ext cx="570839" cy="313871"/>
          </a:xfrm>
          <a:prstGeom prst="rect">
            <a:avLst/>
          </a:prstGeom>
        </p:spPr>
      </p:pic>
      <p:pic>
        <p:nvPicPr>
          <p:cNvPr id="14" name="Picture 13"/>
          <p:cNvPicPr>
            <a:picLocks noChangeAspect="1"/>
          </p:cNvPicPr>
          <p:nvPr/>
        </p:nvPicPr>
        <p:blipFill>
          <a:blip r:embed="rId6"/>
          <a:stretch>
            <a:fillRect/>
          </a:stretch>
        </p:blipFill>
        <p:spPr>
          <a:xfrm>
            <a:off x="989553" y="1426651"/>
            <a:ext cx="4021780" cy="901316"/>
          </a:xfrm>
          <a:prstGeom prst="rect">
            <a:avLst/>
          </a:prstGeom>
        </p:spPr>
      </p:pic>
      <p:pic>
        <p:nvPicPr>
          <p:cNvPr id="15" name="Picture 14"/>
          <p:cNvPicPr>
            <a:picLocks noChangeAspect="1"/>
          </p:cNvPicPr>
          <p:nvPr/>
        </p:nvPicPr>
        <p:blipFill>
          <a:blip r:embed="rId7"/>
          <a:stretch>
            <a:fillRect/>
          </a:stretch>
        </p:blipFill>
        <p:spPr>
          <a:xfrm>
            <a:off x="1003300" y="2463800"/>
            <a:ext cx="3984729" cy="1189979"/>
          </a:xfrm>
          <a:prstGeom prst="rect">
            <a:avLst/>
          </a:prstGeom>
        </p:spPr>
      </p:pic>
    </p:spTree>
    <p:extLst>
      <p:ext uri="{BB962C8B-B14F-4D97-AF65-F5344CB8AC3E}">
        <p14:creationId xmlns:p14="http://schemas.microsoft.com/office/powerpoint/2010/main" val="373050196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119262754"/>
              </p:ext>
            </p:extLst>
          </p:nvPr>
        </p:nvGraphicFramePr>
        <p:xfrm>
          <a:off x="454526" y="2187288"/>
          <a:ext cx="3399692" cy="329556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protection using ASIC</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Maintain appropriate protection dynamically</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based protection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1591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No MAC address changes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Multiple thresholds to detect subtle changes and provide rapid mitigation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cxnSp>
        <p:nvCxnSpPr>
          <p:cNvPr id="34" name="Straight Connector 33"/>
          <p:cNvCxnSpPr/>
          <p:nvPr/>
        </p:nvCxnSpPr>
        <p:spPr>
          <a:xfrm>
            <a:off x="6725994" y="375101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4" y="415106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4" y="3260480"/>
            <a:ext cx="1665287" cy="1290638"/>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587159" y="3231905"/>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3008068"/>
            <a:ext cx="1866900" cy="277812"/>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39304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19" y="4033593"/>
            <a:ext cx="268287"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3751018"/>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38542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4" y="3414468"/>
            <a:ext cx="269875"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4" y="3519243"/>
            <a:ext cx="269875" cy="346075"/>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4" y="4355855"/>
            <a:ext cx="819150" cy="277813"/>
          </a:xfrm>
          <a:prstGeom prst="rect">
            <a:avLst/>
          </a:prstGeom>
          <a:noFill/>
          <a:ln w="9525">
            <a:noFill/>
            <a:miter lim="800000"/>
            <a:headEnd/>
            <a:tailEnd/>
          </a:ln>
        </p:spPr>
        <p:txBody>
          <a:bodyPr>
            <a:spAutoFit/>
          </a:bodyPr>
          <a:lstStyle/>
          <a:p>
            <a:pPr algn="ctr">
              <a:defRPr/>
            </a:pPr>
            <a:r>
              <a:rPr lang="en-US" sz="120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3751018"/>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4" y="5491773"/>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2" y="5193323"/>
            <a:ext cx="1420812" cy="46037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595959"/>
                </a:solidFill>
              </a:rPr>
              <a:t>Legitimate Traffic</a:t>
            </a:r>
          </a:p>
          <a:p>
            <a:pPr eaLnBrk="1" hangingPunct="1"/>
            <a:r>
              <a:rPr lang="en-US" sz="1200">
                <a:solidFill>
                  <a:srgbClr val="595959"/>
                </a:solidFill>
              </a:rPr>
              <a:t>Malicious Traffic</a:t>
            </a:r>
          </a:p>
        </p:txBody>
      </p:sp>
      <p:cxnSp>
        <p:nvCxnSpPr>
          <p:cNvPr id="57" name="Straight Connector 56"/>
          <p:cNvCxnSpPr/>
          <p:nvPr/>
        </p:nvCxnSpPr>
        <p:spPr>
          <a:xfrm>
            <a:off x="6826494" y="5337786"/>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8" y="2463555"/>
            <a:ext cx="1679575" cy="1004888"/>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8" cy="4884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4" y="4184316"/>
            <a:ext cx="3227395" cy="446177"/>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54563" y="2196855"/>
            <a:ext cx="333375"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4024068"/>
            <a:ext cx="1239838"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2" y="4305055"/>
            <a:ext cx="1679575" cy="1006475"/>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7"/>
              <a:ext cx="883218" cy="487717"/>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3406530"/>
            <a:ext cx="1238250"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69" y="3517655"/>
            <a:ext cx="1385887" cy="8636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402144" y="3643068"/>
            <a:ext cx="11620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516444" y="3593855"/>
            <a:ext cx="504825" cy="735013"/>
          </a:xfrm>
          <a:prstGeom prst="rect">
            <a:avLst/>
          </a:prstGeom>
          <a:noFill/>
          <a:ln w="9525">
            <a:noFill/>
            <a:miter lim="800000"/>
            <a:headEnd/>
            <a:tailEnd/>
          </a:ln>
          <a:effectLst>
            <a:outerShdw blurRad="63500" dist="38100" dir="5400000" rotWithShape="0">
              <a:srgbClr val="000000">
                <a:alpha val="42999"/>
              </a:srgbClr>
            </a:outerShdw>
          </a:effectLst>
        </p:spPr>
      </p:pic>
      <p:pic>
        <p:nvPicPr>
          <p:cNvPr id="35" name="Picture 34"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13245" y="3302591"/>
            <a:ext cx="213020" cy="151969"/>
          </a:xfrm>
          <a:prstGeom prst="rect">
            <a:avLst/>
          </a:prstGeom>
        </p:spPr>
      </p:pic>
      <p:sp>
        <p:nvSpPr>
          <p:cNvPr id="37" name="Rectangle 3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Hardware Accelerated DDoS Intent Based Defense</a:t>
            </a:r>
          </a:p>
        </p:txBody>
      </p:sp>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64508" y="1193295"/>
            <a:ext cx="729142" cy="729142"/>
          </a:xfrm>
          <a:prstGeom prst="rect">
            <a:avLst/>
          </a:prstGeom>
        </p:spPr>
      </p:pic>
    </p:spTree>
    <p:extLst>
      <p:ext uri="{BB962C8B-B14F-4D97-AF65-F5344CB8AC3E}">
        <p14:creationId xmlns:p14="http://schemas.microsoft.com/office/powerpoint/2010/main" val="84143768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1000"/>
                                        <p:tgtEl>
                                          <p:spTgt spid="70"/>
                                        </p:tgtEl>
                                      </p:cBhvr>
                                    </p:animEffect>
                                    <p:set>
                                      <p:cBhvr>
                                        <p:cTn id="7" dur="1" fill="hold">
                                          <p:stCondLst>
                                            <p:cond delay="999"/>
                                          </p:stCondLst>
                                        </p:cTn>
                                        <p:tgtEl>
                                          <p:spTgt spid="70"/>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box(in)">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047909099"/>
              </p:ext>
            </p:extLst>
          </p:nvPr>
        </p:nvGraphicFramePr>
        <p:xfrm>
          <a:off x="252000" y="1260000"/>
          <a:ext cx="8640000" cy="317050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FDD-400B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FDD-800B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Throughput (Full Duplex)</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Gbps</a:t>
                      </a:r>
                    </a:p>
                  </a:txBody>
                  <a:tcPr anchor="ctr">
                    <a:solidFill>
                      <a:schemeClr val="accent4">
                        <a:lumMod val="40000"/>
                        <a:lumOff val="60000"/>
                      </a:schemeClr>
                    </a:solidFill>
                  </a:tcPr>
                </a:tc>
                <a:tc>
                  <a:txBody>
                    <a:bodyPr/>
                    <a:lstStyle/>
                    <a:p>
                      <a:pPr algn="ctr"/>
                      <a:r>
                        <a:rPr lang="en-US" sz="1300" dirty="0" smtClean="0"/>
                        <a:t>4 Gbps</a:t>
                      </a:r>
                      <a:endParaRPr lang="en-US" sz="1300" dirty="0"/>
                    </a:p>
                  </a:txBody>
                  <a:tcPr anchor="ctr">
                    <a:solidFill>
                      <a:schemeClr val="accent4">
                        <a:lumMod val="40000"/>
                        <a:lumOff val="60000"/>
                      </a:schemeClr>
                    </a:solidFill>
                  </a:tcPr>
                </a:tc>
                <a:tc>
                  <a:txBody>
                    <a:bodyPr/>
                    <a:lstStyle/>
                    <a:p>
                      <a:pPr algn="ctr"/>
                      <a:r>
                        <a:rPr lang="en-US" sz="1300" dirty="0" smtClean="0"/>
                        <a:t>8 Gbps</a:t>
                      </a:r>
                      <a:endParaRPr lang="en-US" sz="1300" dirty="0"/>
                    </a:p>
                  </a:txBody>
                  <a:tcPr anchor="ctr">
                    <a:solidFill>
                      <a:schemeClr val="accent4">
                        <a:lumMod val="40000"/>
                        <a:lumOff val="60000"/>
                      </a:schemeClr>
                    </a:solidFill>
                  </a:tcPr>
                </a:tc>
                <a:tc>
                  <a:txBody>
                    <a:bodyPr/>
                    <a:lstStyle/>
                    <a:p>
                      <a:pPr algn="ctr"/>
                      <a:r>
                        <a:rPr lang="en-US" sz="1300" dirty="0" smtClean="0"/>
                        <a:t>12 Gbps</a:t>
                      </a:r>
                      <a:endParaRPr lang="en-US" sz="1300" dirty="0"/>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Gbps</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Simultaneous Connections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3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Mil</a:t>
                      </a:r>
                    </a:p>
                  </a:txBody>
                  <a:tcPr anchor="ctr">
                    <a:solidFill>
                      <a:srgbClr val="E4E4E4"/>
                    </a:solidFill>
                  </a:tcPr>
                </a:tc>
              </a:tr>
              <a:tr h="329339">
                <a:tc>
                  <a:txBody>
                    <a:bodyPr/>
                    <a:lstStyle/>
                    <a:p>
                      <a:r>
                        <a:rPr lang="en-US" sz="1300" b="1" dirty="0" smtClean="0">
                          <a:solidFill>
                            <a:srgbClr val="FFFFFF"/>
                          </a:solidFill>
                          <a:latin typeface="+mn-lt"/>
                          <a:cs typeface="Arial"/>
                        </a:rPr>
                        <a:t>Session Setup/Teardown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200,000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300,000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600,000 / Second</a:t>
                      </a:r>
                    </a:p>
                  </a:txBody>
                  <a:tcPr anchor="ctr">
                    <a:solidFill>
                      <a:srgbClr val="C9C9C9"/>
                    </a:solidFill>
                  </a:tcPr>
                </a:tc>
              </a:tr>
              <a:tr h="329339">
                <a:tc>
                  <a:txBody>
                    <a:bodyPr/>
                    <a:lstStyle/>
                    <a:p>
                      <a:r>
                        <a:rPr lang="en-US" sz="1300" b="1" dirty="0" smtClean="0">
                          <a:solidFill>
                            <a:srgbClr val="FFFFFF"/>
                          </a:solidFill>
                          <a:latin typeface="+mn-lt"/>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r>
              <a:tr h="329339">
                <a:tc>
                  <a:txBody>
                    <a:bodyPr/>
                    <a:lstStyle/>
                    <a:p>
                      <a:r>
                        <a:rPr lang="en-US" sz="1300" b="1" dirty="0" smtClean="0">
                          <a:solidFill>
                            <a:srgbClr val="FFFFFF"/>
                          </a:solidFill>
                        </a:rPr>
                        <a:t>Interfaces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WAN Interfaces (Copper/SFP)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WAN Interfaces (Copper/SFP)</a:t>
                      </a:r>
                      <a:endParaRPr lang="en-US" sz="1300" dirty="0"/>
                    </a:p>
                  </a:txBody>
                  <a:tcPr anchor="ctr">
                    <a:solidFill>
                      <a:srgbClr val="C9C9C9"/>
                    </a:solidFill>
                  </a:tcPr>
                </a:tc>
                <a:tc>
                  <a:txBody>
                    <a:bodyPr/>
                    <a:lstStyle/>
                    <a:p>
                      <a:pPr algn="ctr"/>
                      <a:r>
                        <a:rPr lang="en-US" sz="1300" dirty="0" smtClean="0"/>
                        <a:t>8 LAN Interfaces (Copper/SFP), </a:t>
                      </a:r>
                    </a:p>
                    <a:p>
                      <a:pPr algn="ctr"/>
                      <a:r>
                        <a:rPr lang="en-US" sz="1300" dirty="0" smtClean="0"/>
                        <a:t>8 WAN Interfaces (Copper/SFP)</a:t>
                      </a:r>
                      <a:endParaRPr lang="en-US" sz="130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a:t>
                      </a:r>
                      <a:r>
                        <a:rPr lang="en-US" sz="1300" baseline="0" dirty="0" smtClean="0"/>
                        <a:t> &amp; </a:t>
                      </a:r>
                      <a:r>
                        <a:rPr lang="en-US" sz="1300" dirty="0" smtClean="0"/>
                        <a:t>WAN bypass 10GE SFP/+ </a:t>
                      </a: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26070212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967"/>
            <a:ext cx="729142" cy="729142"/>
          </a:xfrm>
          <a:prstGeom prst="rect">
            <a:avLst/>
          </a:prstGeom>
        </p:spPr>
      </p:pic>
    </p:spTree>
    <p:extLst>
      <p:ext uri="{BB962C8B-B14F-4D97-AF65-F5344CB8AC3E}">
        <p14:creationId xmlns:p14="http://schemas.microsoft.com/office/powerpoint/2010/main" val="4095967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White.png"/>
          <p:cNvPicPr>
            <a:picLocks noChangeAspect="1"/>
          </p:cNvPicPr>
          <p:nvPr/>
        </p:nvPicPr>
        <p:blipFill>
          <a:blip r:embed="rId3"/>
          <a:stretch>
            <a:fillRect/>
          </a:stretch>
        </p:blipFill>
        <p:spPr>
          <a:xfrm>
            <a:off x="6069669" y="2703109"/>
            <a:ext cx="2338762" cy="1572387"/>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5453250"/>
            <a:ext cx="990470" cy="756345"/>
          </a:xfrm>
          <a:prstGeom prst="rect">
            <a:avLst/>
          </a:prstGeom>
        </p:spPr>
      </p:pic>
      <p:graphicFrame>
        <p:nvGraphicFramePr>
          <p:cNvPr id="40" name="Content Placeholder 4"/>
          <p:cNvGraphicFramePr>
            <a:graphicFrameLocks/>
          </p:cNvGraphicFramePr>
          <p:nvPr>
            <p:extLst>
              <p:ext uri="{D42A27DB-BD31-4B8C-83A1-F6EECF244321}">
                <p14:modId xmlns:p14="http://schemas.microsoft.com/office/powerpoint/2010/main" val="3103752787"/>
              </p:ext>
            </p:extLst>
          </p:nvPr>
        </p:nvGraphicFramePr>
        <p:xfrm>
          <a:off x="454527" y="2199717"/>
          <a:ext cx="3650536" cy="3240849"/>
        </p:xfrm>
        <a:graphic>
          <a:graphicData uri="http://schemas.openxmlformats.org/drawingml/2006/table">
            <a:tbl>
              <a:tblPr bandRow="1">
                <a:tableStyleId>{073A0DAA-6AF3-43AB-8588-CEC1D06C72B9}</a:tableStyleId>
              </a:tblPr>
              <a:tblGrid>
                <a:gridCol w="3650536"/>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Advanced, bi-directional filtering prevents spread of spam, viruses, phishing, worms, and spyware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479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Transparent, Gateway, and Server modes that adapts to organizational needs and budget</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20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Secure, encrypted communication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502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On-box archiving facilitates policy and regulatory compliance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5489309"/>
            <a:ext cx="54366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2" y="5482420"/>
            <a:ext cx="839467" cy="7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6" y="5415902"/>
            <a:ext cx="438397" cy="64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4" y="4566027"/>
            <a:ext cx="885825" cy="650875"/>
          </a:xfrm>
          <a:prstGeom prst="rect">
            <a:avLst/>
          </a:prstGeom>
          <a:noFill/>
          <a:ln w="9525">
            <a:noFill/>
            <a:miter lim="800000"/>
            <a:headEnd/>
            <a:tailEnd/>
          </a:ln>
        </p:spPr>
      </p:pic>
      <p:sp>
        <p:nvSpPr>
          <p:cNvPr id="16" name="Line 113"/>
          <p:cNvSpPr>
            <a:spLocks noChangeShapeType="1"/>
          </p:cNvSpPr>
          <p:nvPr/>
        </p:nvSpPr>
        <p:spPr bwMode="auto">
          <a:xfrm flipV="1">
            <a:off x="5297993" y="436641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3974165"/>
            <a:ext cx="927572" cy="578628"/>
          </a:xfrm>
          <a:prstGeom prst="rect">
            <a:avLst/>
          </a:prstGeom>
        </p:spPr>
      </p:pic>
      <p:cxnSp>
        <p:nvCxnSpPr>
          <p:cNvPr id="21" name="Straight Connector 26"/>
          <p:cNvCxnSpPr>
            <a:cxnSpLocks noChangeShapeType="1"/>
          </p:cNvCxnSpPr>
          <p:nvPr/>
        </p:nvCxnSpPr>
        <p:spPr bwMode="auto">
          <a:xfrm>
            <a:off x="7094655" y="3865470"/>
            <a:ext cx="673134" cy="388503"/>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975263"/>
            <a:ext cx="509158" cy="65935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2" y="3481510"/>
            <a:ext cx="725487" cy="533400"/>
          </a:xfrm>
          <a:prstGeom prst="rect">
            <a:avLst/>
          </a:prstGeom>
          <a:noFill/>
          <a:ln w="9525">
            <a:noFill/>
            <a:miter lim="800000"/>
            <a:headEnd/>
            <a:tailEnd/>
          </a:ln>
        </p:spPr>
      </p:pic>
      <p:sp>
        <p:nvSpPr>
          <p:cNvPr id="27" name="Line 113"/>
          <p:cNvSpPr>
            <a:spLocks noChangeShapeType="1"/>
          </p:cNvSpPr>
          <p:nvPr/>
        </p:nvSpPr>
        <p:spPr bwMode="auto">
          <a:xfrm flipV="1">
            <a:off x="6326651" y="389319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3434869"/>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5" y="4201930"/>
            <a:ext cx="1310797" cy="745888"/>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962065"/>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385868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3929814"/>
            <a:ext cx="213020" cy="151969"/>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a:t>
            </a:r>
            <a:r>
              <a:rPr lang="en-US" sz="2000" b="1" dirty="0" smtClean="0">
                <a:solidFill>
                  <a:schemeClr val="bg1"/>
                </a:solidFill>
                <a:cs typeface="Arial Narrow"/>
              </a:rPr>
              <a:t>anti-spam </a:t>
            </a:r>
            <a:r>
              <a:rPr lang="en-US" sz="2000" b="1" dirty="0">
                <a:solidFill>
                  <a:schemeClr val="bg1"/>
                </a:solidFill>
                <a:cs typeface="Arial Narrow"/>
              </a:rPr>
              <a:t>and antivirus filtering </a:t>
            </a:r>
            <a:r>
              <a:rPr lang="en-US" sz="2000" b="1" dirty="0" smtClean="0">
                <a:solidFill>
                  <a:schemeClr val="bg1"/>
                </a:solidFill>
                <a:cs typeface="Arial Narrow"/>
              </a:rPr>
              <a:t>solution, </a:t>
            </a:r>
            <a:r>
              <a:rPr lang="en-US" sz="20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95546"/>
            <a:ext cx="729142" cy="729142"/>
          </a:xfrm>
          <a:prstGeom prst="rect">
            <a:avLst/>
          </a:prstGeom>
        </p:spPr>
      </p:pic>
    </p:spTree>
    <p:extLst>
      <p:ext uri="{BB962C8B-B14F-4D97-AF65-F5344CB8AC3E}">
        <p14:creationId xmlns:p14="http://schemas.microsoft.com/office/powerpoint/2010/main" val="10735907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910541120"/>
              </p:ext>
            </p:extLst>
          </p:nvPr>
        </p:nvGraphicFramePr>
        <p:xfrm>
          <a:off x="252000" y="1260000"/>
          <a:ext cx="8639999" cy="3603943"/>
        </p:xfrm>
        <a:graphic>
          <a:graphicData uri="http://schemas.openxmlformats.org/drawingml/2006/table">
            <a:tbl>
              <a:tblPr firstRow="1" bandRow="1">
                <a:effectLst/>
                <a:tableStyleId>{073A0DAA-6AF3-43AB-8588-CEC1D06C72B9}</a:tableStyleId>
              </a:tblPr>
              <a:tblGrid>
                <a:gridCol w="1628703"/>
                <a:gridCol w="1752824"/>
                <a:gridCol w="1752824"/>
                <a:gridCol w="1752824"/>
                <a:gridCol w="17528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76,000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680,000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a:t>
                      </a:r>
                      <a:r>
                        <a:rPr lang="en-US" sz="1300" baseline="0" dirty="0" smtClean="0">
                          <a:latin typeface="Arial"/>
                          <a:cs typeface="Arial"/>
                        </a:rPr>
                        <a:t> Mil</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120,000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1.3 Mil</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 SFP Slots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C9C9C9"/>
                    </a:solidFill>
                  </a:tcPr>
                </a:tc>
                <a:tc>
                  <a:txBody>
                    <a:bodyPr/>
                    <a:lstStyle/>
                    <a:p>
                      <a:pPr algn="ctr"/>
                      <a:r>
                        <a:rPr lang="en-US" sz="1300" dirty="0" smtClean="0">
                          <a:latin typeface="Arial"/>
                          <a:cs typeface="Arial"/>
                        </a:rPr>
                        <a:t>2x 1</a:t>
                      </a:r>
                      <a:r>
                        <a:rPr lang="en-US" sz="1300" baseline="0" dirty="0" smtClean="0">
                          <a:latin typeface="Arial"/>
                          <a:cs typeface="Arial"/>
                        </a:rPr>
                        <a:t>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2x 2TB</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(Opt. 12TB)</a:t>
                      </a:r>
                    </a:p>
                  </a:txBody>
                  <a:tcPr anchor="ctr">
                    <a:solidFill>
                      <a:srgbClr val="C9C9C9"/>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Desktop</a:t>
                      </a:r>
                    </a:p>
                  </a:txBody>
                  <a:tcPr anchor="ctr">
                    <a:solidFill>
                      <a:srgbClr val="E4E4E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E4E4E4"/>
                    </a:solidFill>
                  </a:tcPr>
                </a:tc>
              </a:tr>
            </a:tbl>
          </a:graphicData>
        </a:graphic>
      </p:graphicFrame>
      <p:sp>
        <p:nvSpPr>
          <p:cNvPr id="3" name="TextBox 2"/>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829463932"/>
      </p:ext>
    </p:extLst>
  </p:cSld>
  <p:clrMapOvr>
    <a:masterClrMapping/>
  </p:clrMapOvr>
  <p:transition xmlns:p14="http://schemas.microsoft.com/office/powerpoint/2010/mai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05668394"/>
              </p:ext>
            </p:extLst>
          </p:nvPr>
        </p:nvGraphicFramePr>
        <p:xfrm>
          <a:off x="252000" y="1260000"/>
          <a:ext cx="8640000" cy="4078966"/>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FML-VM00</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FML-VM01</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34,000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306,000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675,000</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225,000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585,000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vNICs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2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4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8 TB</a:t>
                      </a: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4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8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16 GB</a:t>
                      </a:r>
                    </a:p>
                  </a:txBody>
                  <a:tcPr anchor="ctr">
                    <a:solidFill>
                      <a:srgbClr val="E4E4E4"/>
                    </a:solidFill>
                  </a:tcPr>
                </a:tc>
              </a:tr>
            </a:tbl>
          </a:graphicData>
        </a:graphic>
      </p:graphicFrame>
      <p:sp>
        <p:nvSpPr>
          <p:cNvPr id="6" name="TextBox 5"/>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145252224"/>
      </p:ext>
    </p:extLst>
  </p:cSld>
  <p:clrMapOvr>
    <a:masterClrMapping/>
  </p:clrMapOvr>
  <p:transition xmlns:p14="http://schemas.microsoft.com/office/powerpoint/2010/main" spd="slow">
    <p:wip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142" y="2873478"/>
            <a:ext cx="730800" cy="730800"/>
          </a:xfrm>
          <a:prstGeom prst="rect">
            <a:avLst/>
          </a:prstGeom>
        </p:spPr>
      </p:pic>
    </p:spTree>
    <p:extLst>
      <p:ext uri="{BB962C8B-B14F-4D97-AF65-F5344CB8AC3E}">
        <p14:creationId xmlns:p14="http://schemas.microsoft.com/office/powerpoint/2010/main" val="24426928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41921328"/>
              </p:ext>
            </p:extLst>
          </p:nvPr>
        </p:nvGraphicFramePr>
        <p:xfrm>
          <a:off x="481263" y="2196540"/>
          <a:ext cx="3650536" cy="285516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Application layer </a:t>
                      </a:r>
                      <a:r>
                        <a:rPr kumimoji="0" lang="en-US" sz="1200" u="none" strike="noStrike" kern="1200" cap="none" spc="0" normalizeH="0" baseline="0" noProof="0" dirty="0" err="1" smtClean="0">
                          <a:ln>
                            <a:noFill/>
                          </a:ln>
                          <a:effectLst/>
                          <a:uLnTx/>
                          <a:uFillTx/>
                        </a:rPr>
                        <a:t>DDoS</a:t>
                      </a:r>
                      <a:r>
                        <a:rPr kumimoji="0" lang="en-US" sz="12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Geo IP data analysis and security</a:t>
                      </a:r>
                      <a:endParaRPr kumimoji="0" lang="en-US" sz="1400" u="none" strike="noStrike" kern="1200" cap="none" spc="0" normalizeH="0" baseline="0" noProof="0" dirty="0" smtClean="0">
                        <a:ln>
                          <a:noFill/>
                        </a:ln>
                        <a:effectLst/>
                        <a:uLnTx/>
                        <a:uFillTx/>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Scans, analyzes and detects web application vulnerabilities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Assures availability and accelerates performance of critical web applications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pic>
        <p:nvPicPr>
          <p:cNvPr id="8" name="Picture 7" descr="ICSA_Labs_WebAppFirewall_Logo.png"/>
          <p:cNvPicPr>
            <a:picLocks noChangeAspect="1"/>
          </p:cNvPicPr>
          <p:nvPr/>
        </p:nvPicPr>
        <p:blipFill>
          <a:blip r:embed="rId3"/>
          <a:stretch>
            <a:fillRect/>
          </a:stretch>
        </p:blipFill>
        <p:spPr>
          <a:xfrm>
            <a:off x="7533677" y="5538632"/>
            <a:ext cx="1300992" cy="524011"/>
          </a:xfrm>
          <a:prstGeom prst="rect">
            <a:avLst/>
          </a:prstGeom>
        </p:spPr>
      </p:pic>
      <p:pic>
        <p:nvPicPr>
          <p:cNvPr id="9" name="Picture 8" descr="Cloud-Teal.png"/>
          <p:cNvPicPr>
            <a:picLocks noChangeAspect="1"/>
          </p:cNvPicPr>
          <p:nvPr/>
        </p:nvPicPr>
        <p:blipFill>
          <a:blip r:embed="rId4"/>
          <a:stretch>
            <a:fillRect/>
          </a:stretch>
        </p:blipFill>
        <p:spPr>
          <a:xfrm>
            <a:off x="6544929" y="2252909"/>
            <a:ext cx="2362867" cy="1588594"/>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2413000"/>
            <a:ext cx="317500" cy="411163"/>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5" y="2743200"/>
            <a:ext cx="1025525" cy="6096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0" y="2495550"/>
            <a:ext cx="315913" cy="411163"/>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2595563"/>
            <a:ext cx="317500" cy="41116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749550"/>
            <a:ext cx="319088" cy="411163"/>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841625"/>
            <a:ext cx="317500" cy="411163"/>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3" y="3048000"/>
            <a:ext cx="725487" cy="53340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5" y="4132517"/>
            <a:ext cx="885825" cy="650875"/>
          </a:xfrm>
          <a:prstGeom prst="rect">
            <a:avLst/>
          </a:prstGeom>
          <a:noFill/>
          <a:ln w="9525">
            <a:noFill/>
            <a:miter lim="800000"/>
            <a:headEnd/>
            <a:tailEnd/>
          </a:ln>
        </p:spPr>
      </p:pic>
      <p:sp>
        <p:nvSpPr>
          <p:cNvPr id="18" name="Line 113"/>
          <p:cNvSpPr>
            <a:spLocks noChangeShapeType="1"/>
          </p:cNvSpPr>
          <p:nvPr/>
        </p:nvSpPr>
        <p:spPr bwMode="auto">
          <a:xfrm flipV="1">
            <a:off x="5709624" y="393290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345968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305783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915264"/>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6" y="3518719"/>
            <a:ext cx="981875" cy="609600"/>
          </a:xfrm>
          <a:prstGeom prst="rect">
            <a:avLst/>
          </a:prstGeom>
        </p:spPr>
      </p:pic>
      <p:sp>
        <p:nvSpPr>
          <p:cNvPr id="23" name="TextBox 62"/>
          <p:cNvSpPr txBox="1">
            <a:spLocks noChangeArrowheads="1"/>
          </p:cNvSpPr>
          <p:nvPr/>
        </p:nvSpPr>
        <p:spPr bwMode="auto">
          <a:xfrm>
            <a:off x="6716289" y="4113933"/>
            <a:ext cx="849035" cy="276926"/>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689983"/>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266439" y="4367528"/>
            <a:ext cx="1093029"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5516664"/>
            <a:ext cx="489000" cy="550675"/>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1" y="5126572"/>
            <a:ext cx="673047" cy="522255"/>
          </a:xfrm>
          <a:prstGeom prst="rect">
            <a:avLst/>
          </a:prstGeom>
          <a:effectLst>
            <a:outerShdw blurRad="50800" dist="25400" dir="5400000">
              <a:srgbClr val="000000">
                <a:alpha val="30000"/>
              </a:srgbClr>
            </a:outerShdw>
          </a:effectLst>
        </p:spPr>
      </p:pic>
      <p:sp>
        <p:nvSpPr>
          <p:cNvPr id="28" name="Explosion 1 27"/>
          <p:cNvSpPr/>
          <p:nvPr/>
        </p:nvSpPr>
        <p:spPr>
          <a:xfrm>
            <a:off x="6169004" y="3882805"/>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7" y="3573985"/>
            <a:ext cx="429409" cy="47196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6" y="3436806"/>
            <a:ext cx="433277" cy="475830"/>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3090417"/>
            <a:ext cx="429408" cy="483568"/>
          </a:xfrm>
          <a:prstGeom prst="rect">
            <a:avLst/>
          </a:prstGeom>
        </p:spPr>
      </p:pic>
      <p:cxnSp>
        <p:nvCxnSpPr>
          <p:cNvPr id="33" name="Curved Connector 32"/>
          <p:cNvCxnSpPr>
            <a:stCxn id="30" idx="2"/>
          </p:cNvCxnSpPr>
          <p:nvPr/>
        </p:nvCxnSpPr>
        <p:spPr bwMode="auto">
          <a:xfrm rot="5400000" flipH="1" flipV="1">
            <a:off x="5500194" y="3107895"/>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4815904"/>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4185064"/>
            <a:ext cx="213020" cy="151969"/>
          </a:xfrm>
          <a:prstGeom prst="rect">
            <a:avLst/>
          </a:prstGeom>
        </p:spPr>
      </p:pic>
      <p:sp>
        <p:nvSpPr>
          <p:cNvPr id="34" name="Rectangle 33"/>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206522"/>
            <a:ext cx="730800" cy="730800"/>
          </a:xfrm>
          <a:prstGeom prst="rect">
            <a:avLst/>
          </a:prstGeom>
        </p:spPr>
      </p:pic>
    </p:spTree>
    <p:extLst>
      <p:ext uri="{BB962C8B-B14F-4D97-AF65-F5344CB8AC3E}">
        <p14:creationId xmlns:p14="http://schemas.microsoft.com/office/powerpoint/2010/main" val="386146242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265694389"/>
              </p:ext>
            </p:extLst>
          </p:nvPr>
        </p:nvGraphicFramePr>
        <p:xfrm>
          <a:off x="252001" y="1260000"/>
          <a:ext cx="8639999" cy="3095606"/>
        </p:xfrm>
        <a:graphic>
          <a:graphicData uri="http://schemas.openxmlformats.org/drawingml/2006/table">
            <a:tbl>
              <a:tblPr firstRow="1" bandRow="1">
                <a:effectLst/>
                <a:tableStyleId>{073A0DAA-6AF3-43AB-8588-CEC1D06C72B9}</a:tableStyleId>
              </a:tblPr>
              <a:tblGrid>
                <a:gridCol w="1636664"/>
                <a:gridCol w="1400667"/>
                <a:gridCol w="1400667"/>
                <a:gridCol w="1400667"/>
                <a:gridCol w="1400667"/>
                <a:gridCol w="140066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r>
                        <a:rPr kumimoji="0" lang="en-US" sz="1300" b="1" i="0" u="none" strike="noStrike" cap="none" normalizeH="0" baseline="0" dirty="0" smtClean="0">
                          <a:ln>
                            <a:noFill/>
                          </a:ln>
                          <a:solidFill>
                            <a:srgbClr val="FFFFFF"/>
                          </a:solidFill>
                          <a:effectLst/>
                          <a:latin typeface="Arial"/>
                          <a:cs typeface="Arial"/>
                        </a:rPr>
                        <a:t> </a:t>
                      </a:r>
                      <a:r>
                        <a:rPr kumimoji="0" lang="en-US" sz="1300" b="1" i="0" u="none" strike="noStrike" cap="none" normalizeH="0" baseline="0" dirty="0" err="1" smtClean="0">
                          <a:ln>
                            <a:noFill/>
                          </a:ln>
                          <a:solidFill>
                            <a:srgbClr val="FFFFFF"/>
                          </a:solidFill>
                          <a:effectLst/>
                          <a:latin typeface="Arial"/>
                          <a:cs typeface="Arial"/>
                        </a:rPr>
                        <a:t>Fsx</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 Gbps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r>
              <a:tr h="308682">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 + 4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a:t>
                      </a:r>
                      <a:r>
                        <a:rPr lang="en-US" sz="1300" b="1" baseline="0" dirty="0" smtClean="0">
                          <a:solidFill>
                            <a:srgbClr val="FFFFFF"/>
                          </a:solidFill>
                          <a:latin typeface="Arial"/>
                          <a:cs typeface="Arial"/>
                        </a:rPr>
                        <a:t> SX </a:t>
                      </a:r>
                      <a:r>
                        <a:rPr lang="en-US" sz="1300" b="1" dirty="0" smtClean="0">
                          <a:solidFill>
                            <a:srgbClr val="FFFFFF"/>
                          </a:solidFill>
                          <a:latin typeface="Arial"/>
                          <a:cs typeface="Arial"/>
                        </a:rPr>
                        <a:t>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 (FWB-3000C-FSX)</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baseline="0" dirty="0" smtClean="0">
                          <a:latin typeface="Arial"/>
                          <a:cs typeface="Arial"/>
                        </a:rPr>
                        <a:t>2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10GE SFP+</a:t>
                      </a: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algn="ctr"/>
                      <a:r>
                        <a:rPr lang="en-US" sz="1300" dirty="0" smtClean="0">
                          <a:latin typeface="Arial"/>
                          <a:cs typeface="Arial"/>
                        </a:rPr>
                        <a:t>1x 1 </a:t>
                      </a:r>
                      <a:r>
                        <a:rPr lang="en-US" sz="1300" baseline="0" dirty="0" smtClean="0">
                          <a:latin typeface="Arial"/>
                          <a:cs typeface="Arial"/>
                        </a:rPr>
                        <a:t>TB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TB</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974493682"/>
      </p:ext>
    </p:extLst>
  </p:cSld>
  <p:clrMapOvr>
    <a:masterClrMapping/>
  </p:clrMapOvr>
  <p:transition xmlns:p14="http://schemas.microsoft.com/office/powerpoint/2010/mai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97597401"/>
              </p:ext>
            </p:extLst>
          </p:nvPr>
        </p:nvGraphicFramePr>
        <p:xfrm>
          <a:off x="252000" y="1260000"/>
          <a:ext cx="8640000" cy="2101124"/>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 Gbps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HTTP transactions / Sec</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24,000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36,000</a:t>
                      </a: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r>
                        <a:rPr lang="en-US" sz="1300" b="1" baseline="0" dirty="0" smtClean="0">
                          <a:solidFill>
                            <a:srgbClr val="FFFFFF"/>
                          </a:solidFill>
                          <a:latin typeface="Arial"/>
                          <a:cs typeface="Arial"/>
                        </a:rPr>
                        <a:t> (Min)</a:t>
                      </a:r>
                      <a:endParaRPr lang="en-US" sz="1300" b="1" dirty="0">
                        <a:solidFill>
                          <a:srgbClr val="FFFFFF"/>
                        </a:solidFill>
                        <a:latin typeface="Arial"/>
                        <a:cs typeface="Arial"/>
                      </a:endParaRPr>
                    </a:p>
                  </a:txBody>
                  <a:tcPr anchor="ctr">
                    <a:solidFill>
                      <a:schemeClr val="accent4"/>
                    </a:solidFill>
                  </a:tcPr>
                </a:tc>
                <a:tc gridSpan="3">
                  <a:txBody>
                    <a:bodyPr/>
                    <a:lstStyle/>
                    <a:p>
                      <a:pPr algn="ctr"/>
                      <a:r>
                        <a:rPr lang="en-US" sz="1300" dirty="0" smtClean="0">
                          <a:latin typeface="Arial"/>
                          <a:cs typeface="Arial"/>
                        </a:rPr>
                        <a:t>1 GB</a:t>
                      </a:r>
                      <a:endParaRPr lang="en-US" sz="1300" dirty="0">
                        <a:latin typeface="Arial"/>
                        <a:cs typeface="Arial"/>
                      </a:endParaRPr>
                    </a:p>
                  </a:txBody>
                  <a:tcPr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329339">
                <a:tc>
                  <a:txBody>
                    <a:bodyPr/>
                    <a:lstStyle/>
                    <a:p>
                      <a:r>
                        <a:rPr lang="en-US" sz="1300" b="1" dirty="0" smtClean="0">
                          <a:solidFill>
                            <a:srgbClr val="FFFFFF"/>
                          </a:solidFill>
                          <a:latin typeface="Arial"/>
                          <a:cs typeface="Arial"/>
                        </a:rPr>
                        <a:t>Storage capacity (Min)</a:t>
                      </a:r>
                    </a:p>
                  </a:txBody>
                  <a:tcPr anchor="ctr">
                    <a:solidFill>
                      <a:schemeClr val="accent4"/>
                    </a:solidFill>
                  </a:tcPr>
                </a:tc>
                <a:tc gridSpan="3">
                  <a:txBody>
                    <a:bodyPr/>
                    <a:lstStyle/>
                    <a:p>
                      <a:pPr algn="ctr"/>
                      <a:r>
                        <a:rPr lang="en-US" sz="1300" dirty="0" smtClean="0">
                          <a:latin typeface="Arial"/>
                          <a:cs typeface="Arial"/>
                        </a:rPr>
                        <a:t>40 GB</a:t>
                      </a:r>
                    </a:p>
                  </a:txBody>
                  <a:tcPr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750882542"/>
      </p:ext>
    </p:extLst>
  </p:cSld>
  <p:clrMapOvr>
    <a:masterClrMapping/>
  </p:clrMapOvr>
  <p:transition xmlns:p14="http://schemas.microsoft.com/office/powerpoint/2010/mai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FortiWiFi</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3694486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rPr>
                        <a:t>Firewall </a:t>
                      </a:r>
                      <a:r>
                        <a:rPr kumimoji="0" lang="en-US" sz="1000" b="1" u="none" strike="noStrike" cap="none" normalizeH="0" baseline="0" dirty="0" smtClean="0">
                          <a:ln>
                            <a:noFill/>
                          </a:ln>
                          <a:solidFill>
                            <a:schemeClr val="tx1"/>
                          </a:solidFill>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rPr>
                        <a:t>20/20/20 Mbps</a:t>
                      </a:r>
                      <a:endParaRPr kumimoji="0" lang="en-US" sz="1000" b="0" i="0" u="none" strike="noStrike" cap="none" normalizeH="0" baseline="0" dirty="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20 Mbps</a:t>
                      </a:r>
                      <a:endParaRPr lang="en-US" sz="1000" b="0" i="0" dirty="0">
                        <a:solidFill>
                          <a:schemeClr val="tx1"/>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rPr>
                        <a:t>Firewall Latency</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dirty="0" smtClean="0">
                          <a:solidFill>
                            <a:schemeClr val="tx1"/>
                          </a:solidFill>
                        </a:rPr>
                        <a:t>6 </a:t>
                      </a:r>
                      <a:r>
                        <a:rPr lang="el-GR" sz="1000" kern="1200" dirty="0" smtClean="0">
                          <a:solidFill>
                            <a:schemeClr val="tx1"/>
                          </a:solidFill>
                          <a:effectLst/>
                        </a:rPr>
                        <a:t>μs </a:t>
                      </a:r>
                      <a:endParaRPr lang="en-US" sz="1000" b="0" i="0" dirty="0">
                        <a:solidFill>
                          <a:schemeClr val="tx1"/>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12 / 20 Mbps </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20</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IPSec VPN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chemeClr val="tx1"/>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a:t>
                      </a:r>
                      <a:endParaRPr lang="en-US" sz="1000" b="0" i="0" dirty="0">
                        <a:solidFill>
                          <a:schemeClr val="tx1"/>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SSL-VPN Throughput </a:t>
                      </a:r>
                      <a:endParaRPr lang="en-US" sz="1000" b="1" dirty="0" smtClean="0">
                        <a:solidFill>
                          <a:schemeClr val="tx1"/>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50</a:t>
                      </a:r>
                      <a:endParaRPr lang="en-US" sz="1000" b="0" i="0" dirty="0">
                        <a:solidFill>
                          <a:schemeClr val="tx1"/>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1x </a:t>
            </a:r>
            <a:r>
              <a:rPr lang="en-US" sz="1200" dirty="0"/>
              <a:t>ADSL </a:t>
            </a:r>
            <a:r>
              <a:rPr lang="en-US" sz="1200" dirty="0" smtClean="0"/>
              <a:t>Ports </a:t>
            </a:r>
            <a:endParaRPr lang="en-US" sz="1200" dirty="0"/>
          </a:p>
          <a:p>
            <a:pPr marL="343047" indent="-343047" defTabSz="914417">
              <a:spcBef>
                <a:spcPct val="20000"/>
              </a:spcBef>
              <a:buFontTx/>
              <a:buChar char="•"/>
            </a:pPr>
            <a:r>
              <a:rPr lang="en-US" sz="1200" dirty="0" smtClean="0"/>
              <a:t>4x GE RJ45 </a:t>
            </a:r>
            <a:r>
              <a:rPr lang="en-US" sz="1200" dirty="0"/>
              <a:t>Switch </a:t>
            </a:r>
            <a:r>
              <a:rPr lang="en-US" sz="1200" dirty="0" smtClean="0"/>
              <a:t>Ports</a:t>
            </a:r>
            <a:endParaRPr lang="en-US" sz="1200" dirty="0"/>
          </a:p>
        </p:txBody>
      </p:sp>
      <p:pic>
        <p:nvPicPr>
          <p:cNvPr id="11" name="Picture 10"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2905760"/>
            <a:ext cx="569690" cy="312735"/>
          </a:xfrm>
          <a:prstGeom prst="rect">
            <a:avLst/>
          </a:prstGeom>
          <a:effectLst/>
        </p:spPr>
      </p:pic>
      <p:pic>
        <p:nvPicPr>
          <p:cNvPr id="12" name="Picture 11"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2588" y="2868160"/>
            <a:ext cx="582212" cy="363744"/>
          </a:xfrm>
          <a:prstGeom prst="rect">
            <a:avLst/>
          </a:prstGeom>
          <a:effectLst/>
        </p:spPr>
      </p:pic>
      <p:pic>
        <p:nvPicPr>
          <p:cNvPr id="13" name="Picture 12" descr="dark_FortiASICS_SOC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6591" y="2886581"/>
            <a:ext cx="673935" cy="346569"/>
          </a:xfrm>
          <a:prstGeom prst="rect">
            <a:avLst/>
          </a:prstGeom>
          <a:effectLst/>
        </p:spPr>
      </p:pic>
      <p:pic>
        <p:nvPicPr>
          <p:cNvPr id="16" name="Picture 15" descr="dark_port_ads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270" y="2917936"/>
            <a:ext cx="571330" cy="313636"/>
          </a:xfrm>
          <a:prstGeom prst="rect">
            <a:avLst/>
          </a:prstGeom>
        </p:spPr>
      </p:pic>
      <p:pic>
        <p:nvPicPr>
          <p:cNvPr id="14" name="Picture 13"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289865"/>
            <a:ext cx="570839" cy="313871"/>
          </a:xfrm>
          <a:prstGeom prst="rect">
            <a:avLst/>
          </a:prstGeom>
        </p:spPr>
      </p:pic>
      <p:pic>
        <p:nvPicPr>
          <p:cNvPr id="17" name="Picture 16"/>
          <p:cNvPicPr>
            <a:picLocks noChangeAspect="1"/>
          </p:cNvPicPr>
          <p:nvPr/>
        </p:nvPicPr>
        <p:blipFill>
          <a:blip r:embed="rId7"/>
          <a:stretch>
            <a:fillRect/>
          </a:stretch>
        </p:blipFill>
        <p:spPr>
          <a:xfrm>
            <a:off x="885561" y="2365457"/>
            <a:ext cx="3946945" cy="1237203"/>
          </a:xfrm>
          <a:prstGeom prst="rect">
            <a:avLst/>
          </a:prstGeom>
        </p:spPr>
      </p:pic>
      <p:pic>
        <p:nvPicPr>
          <p:cNvPr id="18" name="Picture 17"/>
          <p:cNvPicPr>
            <a:picLocks noChangeAspect="1"/>
          </p:cNvPicPr>
          <p:nvPr/>
        </p:nvPicPr>
        <p:blipFill>
          <a:blip r:embed="rId8"/>
          <a:stretch>
            <a:fillRect/>
          </a:stretch>
        </p:blipFill>
        <p:spPr>
          <a:xfrm>
            <a:off x="831912" y="1287062"/>
            <a:ext cx="4071567" cy="1031464"/>
          </a:xfrm>
          <a:prstGeom prst="rect">
            <a:avLst/>
          </a:prstGeom>
        </p:spPr>
      </p:pic>
    </p:spTree>
    <p:extLst>
      <p:ext uri="{BB962C8B-B14F-4D97-AF65-F5344CB8AC3E}">
        <p14:creationId xmlns:p14="http://schemas.microsoft.com/office/powerpoint/2010/main" val="34443062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232"/>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Orange.png"/>
          <p:cNvPicPr>
            <a:picLocks noChangeAspect="1"/>
          </p:cNvPicPr>
          <p:nvPr/>
        </p:nvPicPr>
        <p:blipFill>
          <a:blip r:embed="rId3"/>
          <a:stretch>
            <a:fillRect/>
          </a:stretch>
        </p:blipFill>
        <p:spPr>
          <a:xfrm>
            <a:off x="6502448" y="3311203"/>
            <a:ext cx="2198114" cy="1477828"/>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2098621158"/>
              </p:ext>
            </p:extLst>
          </p:nvPr>
        </p:nvGraphicFramePr>
        <p:xfrm>
          <a:off x="467894" y="2206630"/>
          <a:ext cx="3650536" cy="3269554"/>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Block database attacks</a:t>
                      </a:r>
                      <a:r>
                        <a:rPr lang="en-US" sz="1200" kern="0" baseline="0" dirty="0" smtClean="0">
                          <a:solidFill>
                            <a:schemeClr val="bg2">
                              <a:lumMod val="25000"/>
                            </a:schemeClr>
                          </a:solidFill>
                          <a:latin typeface="+mn-lt"/>
                          <a:cs typeface="HelveticaNeue Condensed"/>
                        </a:rPr>
                        <a:t> in real time</a:t>
                      </a:r>
                      <a:endParaRPr lang="en-US" sz="1200" kern="0" dirty="0" smtClean="0">
                        <a:solidFill>
                          <a:schemeClr val="bg2">
                            <a:lumMod val="25000"/>
                          </a:schemeClr>
                        </a:solidFill>
                        <a:latin typeface="+mn-lt"/>
                        <a:cs typeface="HelveticaNeue Condensed"/>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Automated process of establishing IT controls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 compliance and forensics analysis purpose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sp>
        <p:nvSpPr>
          <p:cNvPr id="8" name="TextBox 67"/>
          <p:cNvSpPr txBox="1">
            <a:spLocks noChangeArrowheads="1"/>
          </p:cNvSpPr>
          <p:nvPr/>
        </p:nvSpPr>
        <p:spPr bwMode="auto">
          <a:xfrm>
            <a:off x="7697062" y="475492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4" y="3794157"/>
            <a:ext cx="1025525" cy="6096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4065620"/>
            <a:ext cx="652462" cy="338137"/>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4481545"/>
            <a:ext cx="1714500" cy="936625"/>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2" y="4098957"/>
            <a:ext cx="725487" cy="53340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2" y="5124482"/>
            <a:ext cx="885825" cy="650875"/>
          </a:xfrm>
          <a:prstGeom prst="rect">
            <a:avLst/>
          </a:prstGeom>
          <a:noFill/>
          <a:ln w="9525">
            <a:noFill/>
            <a:miter lim="800000"/>
            <a:headEnd/>
            <a:tailEnd/>
          </a:ln>
        </p:spPr>
      </p:pic>
      <p:sp>
        <p:nvSpPr>
          <p:cNvPr id="15" name="Line 113"/>
          <p:cNvSpPr>
            <a:spLocks noChangeShapeType="1"/>
          </p:cNvSpPr>
          <p:nvPr/>
        </p:nvSpPr>
        <p:spPr bwMode="auto">
          <a:xfrm flipH="1" flipV="1">
            <a:off x="6174789" y="3641757"/>
            <a:ext cx="762000" cy="533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3946557"/>
            <a:ext cx="304800" cy="152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4556157"/>
            <a:ext cx="1447800" cy="8382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3717957"/>
            <a:ext cx="762000" cy="53340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5" y="2825080"/>
            <a:ext cx="7489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3032157"/>
            <a:ext cx="1104900" cy="694509"/>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3336957"/>
            <a:ext cx="457200" cy="578112"/>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3489357"/>
            <a:ext cx="457200" cy="578112"/>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3641757"/>
            <a:ext cx="457200" cy="578112"/>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3794157"/>
            <a:ext cx="457200" cy="578112"/>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3717957"/>
            <a:ext cx="228600" cy="201011"/>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3870357"/>
            <a:ext cx="228600" cy="201011"/>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4022757"/>
            <a:ext cx="228600" cy="201011"/>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4175157"/>
            <a:ext cx="228600" cy="201011"/>
          </a:xfrm>
          <a:prstGeom prst="rect">
            <a:avLst/>
          </a:prstGeom>
        </p:spPr>
      </p:pic>
      <p:sp>
        <p:nvSpPr>
          <p:cNvPr id="29" name="TextBox 62"/>
          <p:cNvSpPr txBox="1">
            <a:spLocks noChangeArrowheads="1"/>
          </p:cNvSpPr>
          <p:nvPr/>
        </p:nvSpPr>
        <p:spPr bwMode="auto">
          <a:xfrm>
            <a:off x="6317008" y="5193762"/>
            <a:ext cx="1755609"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882878"/>
            <a:ext cx="213020" cy="151969"/>
          </a:xfrm>
          <a:prstGeom prst="rect">
            <a:avLst/>
          </a:prstGeom>
        </p:spPr>
      </p:pic>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4" name="Picture 3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4840" y="1194811"/>
            <a:ext cx="729142" cy="729142"/>
          </a:xfrm>
          <a:prstGeom prst="rect">
            <a:avLst/>
          </a:prstGeom>
        </p:spPr>
      </p:pic>
    </p:spTree>
    <p:extLst>
      <p:ext uri="{BB962C8B-B14F-4D97-AF65-F5344CB8AC3E}">
        <p14:creationId xmlns:p14="http://schemas.microsoft.com/office/powerpoint/2010/main" val="30253756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1114991219"/>
              </p:ext>
            </p:extLst>
          </p:nvPr>
        </p:nvGraphicFramePr>
        <p:xfrm>
          <a:off x="252000" y="1260000"/>
          <a:ext cx="8640000" cy="1945366"/>
        </p:xfrm>
        <a:graphic>
          <a:graphicData uri="http://schemas.openxmlformats.org/drawingml/2006/table">
            <a:tbl>
              <a:tblPr firstRow="1" bandRow="1">
                <a:effectLst/>
                <a:tableStyleId>{073A0DAA-6AF3-43AB-8588-CEC1D06C72B9}</a:tableStyleId>
              </a:tblPr>
              <a:tblGrid>
                <a:gridCol w="2160000"/>
                <a:gridCol w="2160000"/>
                <a:gridCol w="2160000"/>
                <a:gridCol w="2160000"/>
              </a:tblGrid>
              <a:tr h="56071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smtClean="0">
                          <a:ln>
                            <a:noFill/>
                          </a:ln>
                          <a:solidFill>
                            <a:srgbClr val="FFFFFF"/>
                          </a:solidFill>
                          <a:effectLst/>
                          <a:latin typeface="Arial"/>
                          <a:cs typeface="Arial"/>
                        </a:rPr>
                        <a:t>FortiDB 400B</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FortiDB 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FortiDB 3000D</a:t>
                      </a:r>
                      <a:endParaRPr kumimoji="0" lang="en-US" sz="1300" b="1" i="0" u="none" strike="noStrike" cap="none" normalizeH="0" baseline="0" dirty="0" smtClean="0">
                        <a:ln>
                          <a:noFill/>
                        </a:ln>
                        <a:solidFill>
                          <a:srgbClr val="FFFFFF"/>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10</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30</a:t>
                      </a:r>
                      <a:endParaRPr kumimoji="0" lang="en-US" sz="1300" b="0" i="0" u="none" strike="noStrike" cap="none" normalizeH="0" baseline="0" dirty="0" smtClean="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90</a:t>
                      </a:r>
                      <a:endParaRPr kumimoji="0" lang="en-US" sz="1300" b="0" i="0" u="none" strike="noStrike" cap="none" normalizeH="0" baseline="0" dirty="0" smtClean="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40000"/>
                        <a:lumOff val="60000"/>
                      </a:schemeClr>
                    </a:solidFill>
                  </a:tcPr>
                </a:tc>
              </a:tr>
              <a:tr h="50359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DB Supported</a:t>
                      </a:r>
                      <a:endParaRPr kumimoji="0" lang="en-US" sz="1300" b="1" i="0" u="none" strike="noStrike" cap="none" normalizeH="0" baseline="0" dirty="0" smtClean="0">
                        <a:ln>
                          <a:noFill/>
                        </a:ln>
                        <a:solidFill>
                          <a:srgbClr val="FFFFFF"/>
                        </a:solidFill>
                        <a:effectLst/>
                        <a:latin typeface="Arial"/>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DB2 UDB V8 (VA only), DB2 UDB V9.x (VA only), DB2 UDB V9.5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MS SQL Server 2000, MS SQL Server 2005, MS SQL Server 2008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Oracle 10 gR1 (VA only), Oracle 10gR2, Oracle 11g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Sybase ASE 12.5 (VA only), Sybase ASE 15.x, MySQL 5.1</a:t>
                      </a: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96720552"/>
      </p:ext>
    </p:extLst>
  </p:cSld>
  <p:clrMapOvr>
    <a:masterClrMapping/>
  </p:clrMapOvr>
  <p:transition xmlns:p14="http://schemas.microsoft.com/office/powerpoint/2010/mai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FortiADC &amp; </a:t>
            </a:r>
            <a:r>
              <a:rPr lang="en-US" sz="3600" b="1" dirty="0" err="1" smtClean="0">
                <a:solidFill>
                  <a:srgbClr val="FFFFFF"/>
                </a:solidFill>
              </a:rPr>
              <a:t>AscenLink</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3924"/>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123" descr="Cloud-White.png"/>
          <p:cNvPicPr>
            <a:picLocks noChangeAspect="1"/>
          </p:cNvPicPr>
          <p:nvPr/>
        </p:nvPicPr>
        <p:blipFill>
          <a:blip r:embed="rId3"/>
          <a:stretch>
            <a:fillRect/>
          </a:stretch>
        </p:blipFill>
        <p:spPr>
          <a:xfrm>
            <a:off x="6969625" y="4141157"/>
            <a:ext cx="2024062" cy="1358900"/>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2410477"/>
            <a:ext cx="2024062" cy="1358900"/>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3032307781"/>
              </p:ext>
            </p:extLst>
          </p:nvPr>
        </p:nvGraphicFramePr>
        <p:xfrm>
          <a:off x="441158" y="219654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Link Load Balancing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SSL Offload and acceleration </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Application Interoperability</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Implementation Guides  for Microsoft Exchange, </a:t>
                      </a:r>
                      <a:r>
                        <a:rPr kumimoji="0" lang="en-GB" sz="1200" u="none" strike="noStrike" kern="1200" cap="none" spc="0" normalizeH="0" baseline="0" noProof="0" dirty="0" err="1" smtClean="0">
                          <a:ln>
                            <a:noFill/>
                          </a:ln>
                          <a:effectLst/>
                          <a:uLnTx/>
                          <a:uFillTx/>
                        </a:rPr>
                        <a:t>Lync</a:t>
                      </a:r>
                      <a:r>
                        <a:rPr kumimoji="0" lang="en-GB" sz="1200" u="none" strike="noStrike" kern="1200" cap="none" spc="0" normalizeH="0" baseline="0" noProof="0" dirty="0" smtClean="0">
                          <a:ln>
                            <a:noFill/>
                          </a:ln>
                          <a:effectLst/>
                          <a:uLnTx/>
                          <a:uFillTx/>
                        </a:rPr>
                        <a:t>, SAP etc.</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 &amp; </a:t>
            </a:r>
            <a:r>
              <a:rPr lang="en-US" b="0" i="0" dirty="0" err="1" smtClean="0"/>
              <a:t>AscenLink</a:t>
            </a:r>
            <a:endParaRPr lang="en-US" b="0" i="0" dirty="0"/>
          </a:p>
        </p:txBody>
      </p:sp>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2632504"/>
            <a:ext cx="317500" cy="411163"/>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3007608"/>
            <a:ext cx="317500" cy="41116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7" y="5271560"/>
            <a:ext cx="429409" cy="47196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5" y="3781570"/>
            <a:ext cx="433277" cy="475830"/>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4149165"/>
            <a:ext cx="429408" cy="483568"/>
          </a:xfrm>
          <a:prstGeom prst="rect">
            <a:avLst/>
          </a:prstGeom>
        </p:spPr>
      </p:pic>
      <p:cxnSp>
        <p:nvCxnSpPr>
          <p:cNvPr id="35" name="Curved Connector 36"/>
          <p:cNvCxnSpPr/>
          <p:nvPr/>
        </p:nvCxnSpPr>
        <p:spPr bwMode="auto">
          <a:xfrm flipV="1">
            <a:off x="5283797" y="3860800"/>
            <a:ext cx="1073461" cy="66765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3335303"/>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3037860"/>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5636202"/>
            <a:ext cx="400702" cy="458288"/>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8" y="4804029"/>
            <a:ext cx="469719" cy="515568"/>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4126379"/>
            <a:ext cx="373344" cy="457940"/>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1" y="4314973"/>
            <a:ext cx="404485" cy="36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5569" y="3787125"/>
            <a:ext cx="1188146"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8" y="3301003"/>
            <a:ext cx="1340591" cy="777511"/>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4265361"/>
            <a:ext cx="317500" cy="411163"/>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4640465"/>
            <a:ext cx="317500" cy="411162"/>
          </a:xfrm>
          <a:prstGeom prst="rect">
            <a:avLst/>
          </a:prstGeom>
          <a:noFill/>
          <a:ln w="9525">
            <a:noFill/>
            <a:miter lim="800000"/>
            <a:headEnd/>
            <a:tailEnd/>
          </a:ln>
        </p:spPr>
      </p:pic>
      <p:cxnSp>
        <p:nvCxnSpPr>
          <p:cNvPr id="96" name="Curved Connector 95"/>
          <p:cNvCxnSpPr/>
          <p:nvPr/>
        </p:nvCxnSpPr>
        <p:spPr bwMode="auto">
          <a:xfrm flipV="1">
            <a:off x="7202664" y="4968160"/>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4670717"/>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199" y="4933860"/>
            <a:ext cx="1340591" cy="777511"/>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4680858"/>
            <a:ext cx="1298432" cy="38462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1" y="3048681"/>
            <a:ext cx="542925" cy="354012"/>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5580516"/>
            <a:ext cx="334962" cy="576262"/>
          </a:xfrm>
          <a:prstGeom prst="rect">
            <a:avLst/>
          </a:prstGeom>
          <a:noFill/>
          <a:ln w="9525">
            <a:noFill/>
            <a:miter lim="800000"/>
            <a:headEnd/>
            <a:tailEnd/>
          </a:ln>
        </p:spPr>
      </p:pic>
      <p:cxnSp>
        <p:nvCxnSpPr>
          <p:cNvPr id="106" name="Curved Connector 36"/>
          <p:cNvCxnSpPr/>
          <p:nvPr/>
        </p:nvCxnSpPr>
        <p:spPr bwMode="auto">
          <a:xfrm>
            <a:off x="4318597" y="4114801"/>
            <a:ext cx="265929" cy="23173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4992916"/>
            <a:ext cx="593892" cy="3002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4535716"/>
            <a:ext cx="340490" cy="1523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5173249"/>
            <a:ext cx="315338" cy="284125"/>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07347" y="5497859"/>
            <a:ext cx="455628"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1" y="4183693"/>
            <a:ext cx="1485957" cy="1091833"/>
          </a:xfrm>
          <a:prstGeom prst="rect">
            <a:avLst/>
          </a:prstGeom>
          <a:noFill/>
          <a:ln w="9525">
            <a:noFill/>
            <a:miter lim="800000"/>
            <a:headEnd/>
            <a:tailEnd/>
          </a:ln>
        </p:spPr>
      </p:pic>
      <p:sp>
        <p:nvSpPr>
          <p:cNvPr id="43" name="Rectangle 4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Optimize the availability</a:t>
            </a:r>
            <a:r>
              <a:rPr lang="en-US" sz="2000" b="1" dirty="0" smtClean="0">
                <a:solidFill>
                  <a:schemeClr val="bg1"/>
                </a:solidFill>
                <a:cs typeface="Arial Narrow"/>
              </a:rPr>
              <a:t>, </a:t>
            </a:r>
            <a:r>
              <a:rPr lang="en-US" sz="20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192871"/>
            <a:ext cx="729142" cy="729142"/>
          </a:xfrm>
          <a:prstGeom prst="rect">
            <a:avLst/>
          </a:prstGeom>
        </p:spPr>
      </p:pic>
    </p:spTree>
    <p:extLst>
      <p:ext uri="{BB962C8B-B14F-4D97-AF65-F5344CB8AC3E}">
        <p14:creationId xmlns:p14="http://schemas.microsoft.com/office/powerpoint/2010/main" val="2270553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351098901"/>
              </p:ext>
            </p:extLst>
          </p:nvPr>
        </p:nvGraphicFramePr>
        <p:xfrm>
          <a:off x="252000" y="1260000"/>
          <a:ext cx="8640000" cy="3334681"/>
        </p:xfrm>
        <a:graphic>
          <a:graphicData uri="http://schemas.openxmlformats.org/drawingml/2006/table">
            <a:tbl>
              <a:tblPr firstRow="1" bandRow="1">
                <a:effectLst/>
                <a:tableStyleId>{073A0DAA-6AF3-43AB-8588-CEC1D06C72B9}</a:tableStyleId>
              </a:tblPr>
              <a:tblGrid>
                <a:gridCol w="1660615"/>
                <a:gridCol w="1395877"/>
                <a:gridCol w="1395877"/>
                <a:gridCol w="1395877"/>
                <a:gridCol w="1395877"/>
                <a:gridCol w="1395877"/>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700D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1500D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61688">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15 Gbps</a:t>
                      </a:r>
                    </a:p>
                  </a:txBody>
                  <a:tcPr>
                    <a:solidFill>
                      <a:schemeClr val="accent4">
                        <a:lumMod val="40000"/>
                        <a:lumOff val="60000"/>
                      </a:schemeClr>
                    </a:solidFill>
                  </a:tcPr>
                </a:tc>
                <a:tc>
                  <a:txBody>
                    <a:bodyPr/>
                    <a:lstStyle/>
                    <a:p>
                      <a:pPr algn="ctr"/>
                      <a:r>
                        <a:rPr lang="en-US" sz="1300" dirty="0" smtClean="0">
                          <a:latin typeface="Arial"/>
                          <a:cs typeface="Arial"/>
                        </a:rPr>
                        <a:t>20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30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50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600,000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1,200,000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smtClean="0">
                          <a:latin typeface="Arial"/>
                          <a:cs typeface="Arial"/>
                        </a:rPr>
                        <a:t>1,600,000</a:t>
                      </a:r>
                      <a:endParaRPr lang="en-US" sz="1300" dirty="0" smtClean="0">
                        <a:latin typeface="Arial"/>
                        <a:cs typeface="Arial"/>
                      </a:endParaRP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10 GE SFP+,</a:t>
                      </a:r>
                      <a:br>
                        <a:rPr lang="en-US" sz="1300" dirty="0" smtClean="0">
                          <a:latin typeface="+mn-lt"/>
                          <a:cs typeface="Arial"/>
                        </a:rPr>
                      </a:br>
                      <a:r>
                        <a:rPr lang="en-US" sz="13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mn-lt"/>
                          <a:cs typeface="Arial"/>
                        </a:rPr>
                        <a:t>Single (optional 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FortiADC</a:t>
                      </a: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1927947399"/>
      </p:ext>
    </p:extLst>
  </p:cSld>
  <p:clrMapOvr>
    <a:masterClrMapping/>
  </p:clrMapOvr>
  <p:transition xmlns:p14="http://schemas.microsoft.com/office/powerpoint/2010/mai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FortiBalancer / FortiADC 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2026204"/>
              </p:ext>
            </p:extLst>
          </p:nvPr>
        </p:nvGraphicFramePr>
        <p:xfrm>
          <a:off x="252000" y="1260000"/>
          <a:ext cx="8640005" cy="3543484"/>
        </p:xfrm>
        <a:graphic>
          <a:graphicData uri="http://schemas.openxmlformats.org/drawingml/2006/table">
            <a:tbl>
              <a:tblPr firstRow="1" bandRow="1">
                <a:effectLst/>
                <a:tableStyleId>{073A0DAA-6AF3-43AB-8588-CEC1D06C72B9}</a:tableStyleId>
              </a:tblPr>
              <a:tblGrid>
                <a:gridCol w="1641455"/>
                <a:gridCol w="1166425"/>
                <a:gridCol w="1166425"/>
                <a:gridCol w="1166425"/>
                <a:gridCol w="1166425"/>
                <a:gridCol w="1166425"/>
                <a:gridCol w="1166425"/>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100E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300E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600E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498363">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t>1 Gbps</a:t>
                      </a:r>
                      <a:endParaRPr lang="en-US" sz="1300" dirty="0"/>
                    </a:p>
                  </a:txBody>
                  <a:tcPr>
                    <a:solidFill>
                      <a:schemeClr val="accent4">
                        <a:lumMod val="40000"/>
                        <a:lumOff val="60000"/>
                      </a:schemeClr>
                    </a:solidFill>
                  </a:tcPr>
                </a:tc>
                <a:tc>
                  <a:txBody>
                    <a:bodyPr/>
                    <a:lstStyle/>
                    <a:p>
                      <a:pPr algn="ctr"/>
                      <a:r>
                        <a:rPr lang="en-US" sz="1300" dirty="0" smtClean="0"/>
                        <a:t>2.7 Gbps</a:t>
                      </a:r>
                      <a:endParaRPr lang="en-US" sz="1300" dirty="0"/>
                    </a:p>
                  </a:txBody>
                  <a:tcPr>
                    <a:solidFill>
                      <a:schemeClr val="accent4">
                        <a:lumMod val="40000"/>
                        <a:lumOff val="60000"/>
                      </a:schemeClr>
                    </a:solidFill>
                  </a:tcPr>
                </a:tc>
                <a:tc>
                  <a:txBody>
                    <a:bodyPr/>
                    <a:lstStyle/>
                    <a:p>
                      <a:pPr algn="ctr"/>
                      <a:r>
                        <a:rPr lang="en-US" sz="1300" dirty="0" smtClean="0">
                          <a:latin typeface="Arial"/>
                          <a:cs typeface="Arial"/>
                        </a:rPr>
                        <a:t>4.8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12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15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1,000</a:t>
                      </a:r>
                    </a:p>
                  </a:txBody>
                  <a:tcPr>
                    <a:solidFill>
                      <a:schemeClr val="accent4">
                        <a:lumMod val="20000"/>
                        <a:lumOff val="80000"/>
                      </a:schemeClr>
                    </a:solidFill>
                  </a:tcPr>
                </a:tc>
                <a:tc>
                  <a:txBody>
                    <a:bodyPr/>
                    <a:lstStyle/>
                    <a:p>
                      <a:pPr algn="ctr"/>
                      <a:r>
                        <a:rPr lang="fr-FR" sz="1300" dirty="0" smtClean="0"/>
                        <a:t>2,000</a:t>
                      </a:r>
                    </a:p>
                  </a:txBody>
                  <a:tcPr>
                    <a:solidFill>
                      <a:schemeClr val="accent4">
                        <a:lumMod val="20000"/>
                        <a:lumOff val="80000"/>
                      </a:schemeClr>
                    </a:solidFill>
                  </a:tcPr>
                </a:tc>
                <a:tc>
                  <a:txBody>
                    <a:bodyPr/>
                    <a:lstStyle/>
                    <a:p>
                      <a:pPr algn="ctr"/>
                      <a:r>
                        <a:rPr lang="en-US" sz="1300" dirty="0" smtClean="0">
                          <a:latin typeface="Arial"/>
                          <a:cs typeface="Arial"/>
                        </a:rPr>
                        <a:t>6,500</a:t>
                      </a:r>
                      <a:endParaRPr lang="en-US" sz="1300" dirty="0">
                        <a:latin typeface="Arial"/>
                        <a:cs typeface="Arial"/>
                      </a:endParaRPr>
                    </a:p>
                  </a:txBody>
                  <a:tcPr>
                    <a:solidFill>
                      <a:schemeClr val="accent4">
                        <a:lumMod val="20000"/>
                        <a:lumOff val="80000"/>
                      </a:schemeClr>
                    </a:solidFill>
                  </a:tcPr>
                </a:tc>
                <a:tc>
                  <a:txBody>
                    <a:bodyPr/>
                    <a:lstStyle/>
                    <a:p>
                      <a:pPr algn="ctr"/>
                      <a:r>
                        <a:rPr lang="en-US" sz="1300" dirty="0" smtClean="0">
                          <a:latin typeface="Arial"/>
                          <a:cs typeface="Arial"/>
                        </a:rPr>
                        <a:t>220,000</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280,000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450,000</a:t>
                      </a: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en-US" sz="1300" dirty="0" smtClean="0">
                          <a:latin typeface="Arial"/>
                          <a:cs typeface="Arial"/>
                        </a:rPr>
                        <a:t>6x GE RJ45</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 RJ45</a:t>
                      </a:r>
                    </a:p>
                    <a:p>
                      <a:pPr algn="ct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369315676"/>
      </p:ext>
    </p:extLst>
  </p:cSld>
  <p:clrMapOvr>
    <a:masterClrMapping/>
  </p:clrMapOvr>
  <p:transition xmlns:p14="http://schemas.microsoft.com/office/powerpoint/2010/mai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AscenLink</a:t>
            </a:r>
            <a:r>
              <a:rPr lang="en-US" b="0" i="0" dirty="0" smtClean="0"/>
              <a:t>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3509926172"/>
              </p:ext>
            </p:extLst>
          </p:nvPr>
        </p:nvGraphicFramePr>
        <p:xfrm>
          <a:off x="252000" y="1260000"/>
          <a:ext cx="8640001" cy="1566175"/>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1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err="1" smtClean="0">
                          <a:ln>
                            <a:noFill/>
                          </a:ln>
                          <a:solidFill>
                            <a:srgbClr val="FFFFFF"/>
                          </a:solidFill>
                          <a:effectLst/>
                          <a:latin typeface="Arial"/>
                          <a:cs typeface="Arial"/>
                        </a:rPr>
                        <a:t>AscenLink</a:t>
                      </a:r>
                      <a:r>
                        <a:rPr kumimoji="0" lang="en-US" sz="1300" b="1" i="0" u="none" strike="noStrike" cap="none" normalizeH="0" baseline="0" dirty="0" smtClean="0">
                          <a:ln>
                            <a:noFill/>
                          </a:ln>
                          <a:solidFill>
                            <a:srgbClr val="FFFFFF"/>
                          </a:solidFill>
                          <a:effectLst/>
                          <a:latin typeface="Arial"/>
                          <a:cs typeface="Arial"/>
                        </a:rPr>
                        <a:t> </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AL-700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AL-5000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AL-6000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8866">
                <a:tc>
                  <a:txBody>
                    <a:bodyPr/>
                    <a:lstStyle/>
                    <a:p>
                      <a:r>
                        <a:rPr lang="en-US" sz="1300" b="1" dirty="0" smtClean="0">
                          <a:solidFill>
                            <a:srgbClr val="FFFFFF"/>
                          </a:solidFill>
                          <a:latin typeface="Arial"/>
                          <a:cs typeface="Arial"/>
                        </a:rPr>
                        <a:t>WAN Bandwidth</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20-200 Mbps*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300 Mbps – 1 Gbps*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1–3 Gbps*</a:t>
                      </a:r>
                      <a:endParaRPr lang="en-US" sz="1300" dirty="0">
                        <a:latin typeface="Arial"/>
                        <a:cs typeface="Arial"/>
                      </a:endParaRPr>
                    </a:p>
                  </a:txBody>
                  <a:tcPr marT="108000" marB="108000">
                    <a:solidFill>
                      <a:srgbClr val="C9C9C9"/>
                    </a:solidFill>
                  </a:tcPr>
                </a:tc>
              </a:tr>
              <a:tr h="298866">
                <a:tc>
                  <a:txBody>
                    <a:bodyPr/>
                    <a:lstStyle/>
                    <a:p>
                      <a:r>
                        <a:rPr lang="en-US" sz="1300" b="1" dirty="0" smtClean="0">
                          <a:solidFill>
                            <a:srgbClr val="FFFFFF"/>
                          </a:solidFill>
                          <a:latin typeface="Arial"/>
                          <a:cs typeface="Arial"/>
                        </a:rPr>
                        <a:t>WAN Links</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25</a:t>
                      </a:r>
                      <a:endParaRPr lang="en-US" sz="1300" dirty="0">
                        <a:latin typeface="Arial"/>
                        <a:cs typeface="Arial"/>
                      </a:endParaRPr>
                    </a:p>
                  </a:txBody>
                  <a:tcPr marT="108000" marB="108000">
                    <a:solidFill>
                      <a:schemeClr val="accent4">
                        <a:lumMod val="20000"/>
                        <a:lumOff val="80000"/>
                      </a:schemeClr>
                    </a:solidFill>
                  </a:tcPr>
                </a:tc>
                <a:tc>
                  <a:txBody>
                    <a:bodyPr/>
                    <a:lstStyle/>
                    <a:p>
                      <a:pPr algn="ctr"/>
                      <a:r>
                        <a:rPr lang="en-US" sz="1300" dirty="0" smtClean="0">
                          <a:latin typeface="Arial"/>
                          <a:cs typeface="Arial"/>
                        </a:rPr>
                        <a:t>50</a:t>
                      </a:r>
                      <a:endParaRPr lang="en-US" sz="1300" dirty="0">
                        <a:latin typeface="Arial"/>
                        <a:cs typeface="Arial"/>
                      </a:endParaRPr>
                    </a:p>
                  </a:txBody>
                  <a:tcPr marT="108000" marB="108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a:t>
                      </a:r>
                    </a:p>
                  </a:txBody>
                  <a:tcPr marT="108000" marB="108000">
                    <a:solidFill>
                      <a:schemeClr val="accent4">
                        <a:lumMod val="20000"/>
                        <a:lumOff val="80000"/>
                      </a:schemeClr>
                    </a:solidFill>
                  </a:tcPr>
                </a:tc>
              </a:tr>
              <a:tr h="441847">
                <a:tc>
                  <a:txBody>
                    <a:bodyPr/>
                    <a:lstStyle/>
                    <a:p>
                      <a:r>
                        <a:rPr lang="en-US" sz="1300" b="1" dirty="0" smtClean="0">
                          <a:solidFill>
                            <a:srgbClr val="FFFFFF"/>
                          </a:solidFill>
                          <a:latin typeface="Arial"/>
                          <a:cs typeface="Arial"/>
                        </a:rPr>
                        <a:t>Network</a:t>
                      </a:r>
                      <a:r>
                        <a:rPr lang="en-US" sz="1300" b="1" baseline="0" dirty="0" smtClean="0">
                          <a:solidFill>
                            <a:srgbClr val="FFFFFF"/>
                          </a:solidFill>
                          <a:latin typeface="Arial"/>
                          <a:cs typeface="Arial"/>
                        </a:rPr>
                        <a:t> </a:t>
                      </a:r>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marT="108000" marB="108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Arial"/>
                          <a:cs typeface="Arial"/>
                        </a:rPr>
                        <a:t>4x GE,</a:t>
                      </a:r>
                      <a:r>
                        <a:rPr lang="fr-FR" sz="1300" baseline="0" dirty="0" smtClean="0">
                          <a:latin typeface="Arial"/>
                          <a:cs typeface="Arial"/>
                        </a:rPr>
                        <a:t> </a:t>
                      </a:r>
                      <a:r>
                        <a:rPr lang="fr-FR" sz="1300" dirty="0" smtClean="0">
                          <a:latin typeface="Arial"/>
                          <a:cs typeface="Arial"/>
                        </a:rPr>
                        <a:t>1x 100</a:t>
                      </a:r>
                      <a:r>
                        <a:rPr lang="fr-FR" sz="1300" baseline="0" dirty="0" smtClean="0">
                          <a:latin typeface="Arial"/>
                          <a:cs typeface="Arial"/>
                        </a:rPr>
                        <a:t> FE</a:t>
                      </a:r>
                      <a:endParaRPr lang="en-US" sz="1300" dirty="0" smtClean="0">
                        <a:latin typeface="Arial"/>
                        <a:cs typeface="Arial"/>
                      </a:endParaRPr>
                    </a:p>
                  </a:txBody>
                  <a:tcPr marT="108000" marB="108000">
                    <a:solidFill>
                      <a:srgbClr val="C9C9C9"/>
                    </a:solidFill>
                  </a:tcPr>
                </a:tc>
                <a:tc>
                  <a:txBody>
                    <a:bodyPr/>
                    <a:lstStyle/>
                    <a:p>
                      <a:pPr algn="ctr"/>
                      <a:r>
                        <a:rPr lang="en-US" sz="1300" dirty="0" smtClean="0">
                          <a:latin typeface="Arial"/>
                          <a:cs typeface="Arial"/>
                        </a:rPr>
                        <a:t>6x GE</a:t>
                      </a:r>
                      <a:r>
                        <a:rPr lang="en-US" sz="1300" baseline="0" dirty="0" smtClean="0">
                          <a:latin typeface="Arial"/>
                          <a:cs typeface="Arial"/>
                        </a:rPr>
                        <a:t>, </a:t>
                      </a:r>
                      <a:r>
                        <a:rPr lang="en-US" sz="1300" dirty="0" smtClean="0">
                          <a:latin typeface="Arial"/>
                          <a:cs typeface="Arial"/>
                        </a:rPr>
                        <a:t>4x GE SFP</a:t>
                      </a:r>
                      <a:endParaRPr lang="en-US" sz="1300" dirty="0">
                        <a:latin typeface="Arial"/>
                        <a:cs typeface="Arial"/>
                      </a:endParaRPr>
                    </a:p>
                  </a:txBody>
                  <a:tcPr marT="108000" marB="108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a:t>
                      </a:r>
                      <a:r>
                        <a:rPr lang="en-US" sz="1300" baseline="0" dirty="0" smtClean="0">
                          <a:latin typeface="Arial"/>
                          <a:cs typeface="Arial"/>
                        </a:rPr>
                        <a:t> </a:t>
                      </a:r>
                      <a:r>
                        <a:rPr lang="en-US" sz="1300" dirty="0" smtClean="0">
                          <a:latin typeface="Arial"/>
                          <a:cs typeface="Arial"/>
                        </a:rPr>
                        <a:t>8x GE SFP</a:t>
                      </a:r>
                    </a:p>
                  </a:txBody>
                  <a:tcPr marT="108000" marB="108000">
                    <a:solidFill>
                      <a:srgbClr val="C9C9C9"/>
                    </a:solidFill>
                  </a:tcPr>
                </a:tc>
              </a:tr>
            </a:tbl>
          </a:graphicData>
        </a:graphic>
      </p:graphicFrame>
    </p:spTree>
    <p:extLst>
      <p:ext uri="{BB962C8B-B14F-4D97-AF65-F5344CB8AC3E}">
        <p14:creationId xmlns:p14="http://schemas.microsoft.com/office/powerpoint/2010/main" val="3845177849"/>
      </p:ext>
    </p:extLst>
  </p:cSld>
  <p:clrMapOvr>
    <a:masterClrMapping/>
  </p:clrMapOvr>
  <p:transition xmlns:p14="http://schemas.microsoft.com/office/powerpoint/2010/mai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8" y="2863194"/>
            <a:ext cx="729142" cy="729142"/>
          </a:xfrm>
          <a:prstGeom prst="rect">
            <a:avLst/>
          </a:prstGeom>
        </p:spPr>
      </p:pic>
    </p:spTree>
    <p:extLst>
      <p:ext uri="{BB962C8B-B14F-4D97-AF65-F5344CB8AC3E}">
        <p14:creationId xmlns:p14="http://schemas.microsoft.com/office/powerpoint/2010/main" val="38653119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67054749"/>
              </p:ext>
            </p:extLst>
          </p:nvPr>
        </p:nvGraphicFramePr>
        <p:xfrm>
          <a:off x="454526" y="2223277"/>
          <a:ext cx="3650536" cy="32209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smtClean="0">
                          <a:ln>
                            <a:noFill/>
                          </a:ln>
                          <a:effectLst/>
                          <a:uLnTx/>
                          <a:uFillTx/>
                        </a:rPr>
                        <a:t>FortiGuard Web Filtering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Video Caching</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Supports seek forwards and backwards in video, </a:t>
                      </a:r>
                      <a:r>
                        <a:rPr kumimoji="0" lang="en-GB" sz="1200" u="none" strike="noStrike" kern="1200" cap="none" spc="0" normalizeH="0" baseline="0" noProof="0" dirty="0" err="1" smtClean="0">
                          <a:ln>
                            <a:noFill/>
                          </a:ln>
                          <a:effectLst/>
                          <a:uLnTx/>
                          <a:uFillTx/>
                        </a:rPr>
                        <a:t>detectd</a:t>
                      </a:r>
                      <a:r>
                        <a:rPr kumimoji="0" lang="en-GB" sz="1200" u="none" strike="noStrike" kern="1200" cap="none" spc="0" normalizeH="0" baseline="0" noProof="0" dirty="0" smtClean="0">
                          <a:ln>
                            <a:noFill/>
                          </a:ln>
                          <a:effectLst/>
                          <a:uLnTx/>
                          <a:uFillTx/>
                        </a:rPr>
                        <a:t> preceding adverts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Interoperates with FortiGate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3748041" y="2529343"/>
            <a:ext cx="5163729" cy="3595686"/>
          </a:xfrm>
          <a:prstGeom prst="rect">
            <a:avLst/>
          </a:prstGeom>
          <a:noFill/>
          <a:ln w="9525">
            <a:noFill/>
            <a:miter lim="800000"/>
            <a:headEnd/>
            <a:tailEnd/>
          </a:ln>
          <a:effectLst/>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Reduce the cost and impact of downloaded content, while increasing </a:t>
            </a:r>
            <a:r>
              <a:rPr lang="en-US" sz="2000" b="1" dirty="0" smtClean="0">
                <a:solidFill>
                  <a:schemeClr val="bg1"/>
                </a:solidFill>
                <a:cs typeface="Arial Narrow"/>
              </a:rPr>
              <a:t>performance </a:t>
            </a:r>
            <a:r>
              <a:rPr lang="en-US" sz="20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205510"/>
            <a:ext cx="729142" cy="729142"/>
          </a:xfrm>
          <a:prstGeom prst="rect">
            <a:avLst/>
          </a:prstGeom>
        </p:spPr>
      </p:pic>
    </p:spTree>
    <p:extLst>
      <p:ext uri="{BB962C8B-B14F-4D97-AF65-F5344CB8AC3E}">
        <p14:creationId xmlns:p14="http://schemas.microsoft.com/office/powerpoint/2010/main" val="38898667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4466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bl>
          </a:graphicData>
        </a:graphic>
      </p:graphicFrame>
      <p:sp>
        <p:nvSpPr>
          <p:cNvPr id="9" name="Rectangle 47"/>
          <p:cNvSpPr>
            <a:spLocks noChangeArrowheads="1"/>
          </p:cNvSpPr>
          <p:nvPr/>
        </p:nvSpPr>
        <p:spPr bwMode="auto">
          <a:xfrm>
            <a:off x="5867400" y="1295400"/>
            <a:ext cx="2884755" cy="2270334"/>
          </a:xfrm>
          <a:prstGeom prst="rect">
            <a:avLst/>
          </a:prstGeom>
          <a:noFill/>
          <a:ln w="9525">
            <a:noFill/>
            <a:miter lim="800000"/>
            <a:headEnd/>
            <a:tailEnd/>
          </a:ln>
        </p:spPr>
        <p:txBody>
          <a:bodyPr lIns="54853" tIns="27427" rIns="54853" bIns="27427" anchor="ctr">
            <a:prstTxWarp prst="textNoShape">
              <a:avLst/>
            </a:prstTxWarp>
          </a:bodyPr>
          <a:lstStyle/>
          <a:p>
            <a:pPr defTabSz="914417">
              <a:spcBef>
                <a:spcPct val="20000"/>
              </a:spcBef>
            </a:pPr>
            <a:r>
              <a:rPr lang="en-US" sz="1200" b="1" dirty="0" smtClean="0"/>
              <a:t>FortiGate-30D</a:t>
            </a:r>
          </a:p>
          <a:p>
            <a:pPr marL="343047" indent="-343047" defTabSz="914417">
              <a:spcBef>
                <a:spcPct val="20000"/>
              </a:spcBef>
              <a:buFontTx/>
              <a:buChar char="•"/>
            </a:pPr>
            <a:r>
              <a:rPr lang="en-US" sz="1200" dirty="0" smtClean="0"/>
              <a:t>4x GE RJ45 Switch Ports</a:t>
            </a:r>
            <a:endParaRPr lang="en-US" sz="1200" dirty="0"/>
          </a:p>
          <a:p>
            <a:pPr marL="343047" indent="-343047" defTabSz="914417">
              <a:spcBef>
                <a:spcPct val="20000"/>
              </a:spcBef>
              <a:buFontTx/>
              <a:buChar char="•"/>
            </a:pPr>
            <a:r>
              <a:rPr lang="en-US" sz="1200" dirty="0" smtClean="0"/>
              <a:t>1x </a:t>
            </a:r>
            <a:r>
              <a:rPr lang="en-US" sz="1200" dirty="0"/>
              <a:t>G</a:t>
            </a:r>
            <a:r>
              <a:rPr lang="en-US" sz="1200" dirty="0" smtClean="0"/>
              <a:t>E RJ45 WAN Ports</a:t>
            </a:r>
          </a:p>
          <a:p>
            <a:pPr defTabSz="914417">
              <a:spcBef>
                <a:spcPct val="20000"/>
              </a:spcBef>
            </a:pPr>
            <a:endParaRPr lang="en-US" sz="1200" b="1" dirty="0" smtClean="0"/>
          </a:p>
          <a:p>
            <a:pPr defTabSz="914417">
              <a:spcBef>
                <a:spcPct val="20000"/>
              </a:spcBef>
            </a:pPr>
            <a:r>
              <a:rPr lang="en-US" sz="1200" b="1" dirty="0" smtClean="0"/>
              <a:t>FortiWifi-30D</a:t>
            </a:r>
            <a:endParaRPr lang="en-US" sz="1200" b="1" dirty="0"/>
          </a:p>
          <a:p>
            <a:pPr marL="343047" indent="-343047" defTabSz="914417">
              <a:spcBef>
                <a:spcPct val="20000"/>
              </a:spcBef>
              <a:buFontTx/>
              <a:buChar char="•"/>
            </a:pPr>
            <a:r>
              <a:rPr lang="en-US" sz="1200" dirty="0"/>
              <a:t>4x GE RJ45 Switch Ports</a:t>
            </a:r>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smtClean="0">
                <a:latin typeface="Arial" charset="0"/>
              </a:rPr>
              <a:t>WiFi: 802.11a</a:t>
            </a:r>
            <a:r>
              <a:rPr lang="en-US" sz="1200" dirty="0">
                <a:latin typeface="Arial" charset="0"/>
              </a:rPr>
              <a:t>/b/g/</a:t>
            </a:r>
            <a:r>
              <a:rPr lang="en-US" sz="1200" dirty="0" smtClean="0">
                <a:latin typeface="Arial" charset="0"/>
              </a:rPr>
              <a:t>n</a:t>
            </a:r>
            <a:endParaRPr lang="en-US" sz="1200" dirty="0"/>
          </a:p>
          <a:p>
            <a:pPr defTabSz="914417">
              <a:spcBef>
                <a:spcPct val="20000"/>
              </a:spcBef>
            </a:pPr>
            <a:endParaRPr lang="en-US" sz="1200" dirty="0"/>
          </a:p>
        </p:txBody>
      </p:sp>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04148" y="1627482"/>
            <a:ext cx="3667009" cy="1896729"/>
          </a:xfrm>
          <a:prstGeom prst="rect">
            <a:avLst/>
          </a:prstGeom>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5893" y="3352800"/>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23172" y="3382723"/>
            <a:ext cx="569690" cy="312735"/>
          </a:xfrm>
          <a:prstGeom prst="rect">
            <a:avLst/>
          </a:prstGeom>
          <a:effectLst/>
        </p:spPr>
      </p:pic>
      <p:pic>
        <p:nvPicPr>
          <p:cNvPr id="15" name="Picture 14"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5200" y="3376757"/>
            <a:ext cx="570839" cy="313871"/>
          </a:xfrm>
          <a:prstGeom prst="rect">
            <a:avLst/>
          </a:prstGeom>
        </p:spPr>
      </p:pic>
      <p:cxnSp>
        <p:nvCxnSpPr>
          <p:cNvPr id="3" name="Straight Connector 2"/>
          <p:cNvCxnSpPr/>
          <p:nvPr/>
        </p:nvCxnSpPr>
        <p:spPr bwMode="auto">
          <a:xfrm>
            <a:off x="7949946" y="3339475"/>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9" name="Picture 18"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330072"/>
            <a:ext cx="582212" cy="363744"/>
          </a:xfrm>
          <a:prstGeom prst="rect">
            <a:avLst/>
          </a:prstGeom>
          <a:effectLst/>
        </p:spPr>
      </p:pic>
    </p:spTree>
    <p:extLst>
      <p:ext uri="{BB962C8B-B14F-4D97-AF65-F5344CB8AC3E}">
        <p14:creationId xmlns:p14="http://schemas.microsoft.com/office/powerpoint/2010/main" val="19200067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1486292"/>
              </p:ext>
            </p:extLst>
          </p:nvPr>
        </p:nvGraphicFramePr>
        <p:xfrm>
          <a:off x="252000" y="1260000"/>
          <a:ext cx="8640001" cy="1798907"/>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FCH-3000C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FCH-3000D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80Mbps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200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800 Mbps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4x GE bypass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2x GE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1 TB </a:t>
                      </a:r>
                      <a:br>
                        <a:rPr lang="en-US" sz="1300" baseline="0" dirty="0" smtClean="0">
                          <a:latin typeface="Arial"/>
                          <a:cs typeface="Arial"/>
                        </a:rPr>
                      </a:br>
                      <a:r>
                        <a:rPr lang="en-US" sz="1300" baseline="0" dirty="0" smtClean="0">
                          <a:latin typeface="Arial"/>
                          <a:cs typeface="Arial"/>
                        </a:rPr>
                        <a:t>(6 TB Max)</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2 TB </a:t>
                      </a:r>
                      <a:br>
                        <a:rPr lang="en-US" sz="1300" baseline="0" dirty="0" smtClean="0">
                          <a:latin typeface="Arial"/>
                          <a:cs typeface="Arial"/>
                        </a:rPr>
                      </a:br>
                      <a:r>
                        <a:rPr lang="en-US" sz="1300" baseline="0" dirty="0" smtClean="0">
                          <a:latin typeface="Arial"/>
                          <a:cs typeface="Arial"/>
                        </a:rPr>
                        <a:t>(16 TB Max)</a:t>
                      </a:r>
                      <a:endParaRPr lang="en-US" sz="1300" dirty="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3009564005"/>
      </p:ext>
    </p:extLst>
  </p:cSld>
  <p:clrMapOvr>
    <a:masterClrMapping/>
  </p:clrMapOvr>
  <p:transition xmlns:p14="http://schemas.microsoft.com/office/powerpoint/2010/mai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FortiDNS</a:t>
            </a:r>
            <a:endParaRPr lang="en-US" sz="3600" b="1" dirty="0">
              <a:solidFill>
                <a:srgbClr val="FFFFFF"/>
              </a:solidFill>
            </a:endParaRPr>
          </a:p>
        </p:txBody>
      </p:sp>
    </p:spTree>
    <p:extLst>
      <p:ext uri="{BB962C8B-B14F-4D97-AF65-F5344CB8AC3E}">
        <p14:creationId xmlns:p14="http://schemas.microsoft.com/office/powerpoint/2010/main" val="29458786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9" descr="Internet_Rt_vF.png"/>
          <p:cNvPicPr>
            <a:picLocks noChangeAspect="1"/>
          </p:cNvPicPr>
          <p:nvPr/>
        </p:nvPicPr>
        <p:blipFill>
          <a:blip r:embed="rId3"/>
          <a:srcRect/>
          <a:stretch>
            <a:fillRect/>
          </a:stretch>
        </p:blipFill>
        <p:spPr bwMode="auto">
          <a:xfrm>
            <a:off x="7244089" y="2884967"/>
            <a:ext cx="1485957" cy="1091833"/>
          </a:xfrm>
          <a:prstGeom prst="rect">
            <a:avLst/>
          </a:prstGeom>
          <a:noFill/>
          <a:ln w="9525">
            <a:noFill/>
            <a:miter lim="800000"/>
            <a:headEnd/>
            <a:tailEnd/>
          </a:ln>
        </p:spPr>
      </p:pic>
      <p:sp>
        <p:nvSpPr>
          <p:cNvPr id="24" name="Line 113"/>
          <p:cNvSpPr>
            <a:spLocks noChangeShapeType="1"/>
          </p:cNvSpPr>
          <p:nvPr/>
        </p:nvSpPr>
        <p:spPr bwMode="auto">
          <a:xfrm flipV="1">
            <a:off x="7055651" y="3708587"/>
            <a:ext cx="506323" cy="294128"/>
          </a:xfrm>
          <a:prstGeom prst="line">
            <a:avLst/>
          </a:prstGeom>
          <a:noFill/>
          <a:ln w="25400">
            <a:solidFill>
              <a:srgbClr val="3D4144"/>
            </a:solidFill>
            <a:round/>
            <a:headEnd type="triangle"/>
            <a:tailEnd type="triangle" w="med" len="med"/>
          </a:ln>
        </p:spPr>
        <p:txBody>
          <a:bodyPr wrap="square" anchor="ctr">
            <a:spAutoFit/>
          </a:bodyPr>
          <a:lstStyle/>
          <a:p>
            <a:endParaRPr lang="en-US" dirty="0"/>
          </a:p>
        </p:txBody>
      </p:sp>
      <p:graphicFrame>
        <p:nvGraphicFramePr>
          <p:cNvPr id="40" name="Content Placeholder 4"/>
          <p:cNvGraphicFramePr>
            <a:graphicFrameLocks/>
          </p:cNvGraphicFramePr>
          <p:nvPr>
            <p:extLst>
              <p:ext uri="{D42A27DB-BD31-4B8C-83A1-F6EECF244321}">
                <p14:modId xmlns:p14="http://schemas.microsoft.com/office/powerpoint/2010/main" val="825242735"/>
              </p:ext>
            </p:extLst>
          </p:nvPr>
        </p:nvGraphicFramePr>
        <p:xfrm>
          <a:off x="454527" y="2143066"/>
          <a:ext cx="3650536" cy="3366479"/>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Secure Caching DNS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caching DNS server with f</a:t>
                      </a:r>
                      <a:r>
                        <a:rPr kumimoji="0" lang="en-GB" sz="1200" u="none" strike="noStrike" kern="1200" cap="none" spc="0" normalizeH="0" baseline="0" noProof="0" dirty="0" err="1" smtClean="0">
                          <a:ln>
                            <a:noFill/>
                          </a:ln>
                          <a:effectLst/>
                          <a:uLnTx/>
                          <a:uFillTx/>
                        </a:rPr>
                        <a:t>ocus</a:t>
                      </a:r>
                      <a:r>
                        <a:rPr kumimoji="0" lang="en-GB" sz="1200" u="none" strike="noStrike" kern="1200" cap="none" spc="0" normalizeH="0" baseline="0" noProof="0" dirty="0" smtClean="0">
                          <a:ln>
                            <a:noFill/>
                          </a:ln>
                          <a:effectLst/>
                          <a:uLnTx/>
                          <a:uFillTx/>
                        </a:rPr>
                        <a:t> on DNS Security </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Randomised Transaction ID</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UDP Source Port Randomization</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Case Query Randomisation</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Active spoofing detection switches user to TCP when under threat.</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Discard unsolicited answers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Limit per user resources (queries per second) to prevent </a:t>
                      </a:r>
                      <a:r>
                        <a:rPr kumimoji="0" lang="en-GB" sz="1200" u="none" strike="noStrike" kern="1200" cap="none" spc="0" normalizeH="0" baseline="0" noProof="0" dirty="0" err="1" smtClean="0">
                          <a:ln>
                            <a:noFill/>
                          </a:ln>
                          <a:effectLst/>
                          <a:uLnTx/>
                          <a:uFillTx/>
                        </a:rPr>
                        <a:t>DoS</a:t>
                      </a:r>
                      <a:endParaRPr kumimoji="0" lang="en-GB" sz="1200"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Monitor top users and blacklist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err="1" smtClean="0">
                          <a:ln>
                            <a:noFill/>
                          </a:ln>
                          <a:effectLst/>
                          <a:uLnTx/>
                          <a:uFillTx/>
                        </a:rPr>
                        <a:t>Futureproof</a:t>
                      </a:r>
                      <a:r>
                        <a:rPr kumimoji="0" lang="en-GB" sz="1200" u="none" strike="noStrike" kern="1200" cap="none" spc="0" normalizeH="0" baseline="0" noProof="0" dirty="0" smtClean="0">
                          <a:ln>
                            <a:noFill/>
                          </a:ln>
                          <a:effectLst/>
                          <a:uLnTx/>
                          <a:uFillTx/>
                        </a:rPr>
                        <a:t> with support for DNSSEC and IPv6</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DHCP Server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DHCP server with resource friendly high availability</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FortiDNS</a:t>
            </a:r>
          </a:p>
        </p:txBody>
      </p:sp>
      <p:grpSp>
        <p:nvGrpSpPr>
          <p:cNvPr id="10" name="Group 35"/>
          <p:cNvGrpSpPr/>
          <p:nvPr/>
        </p:nvGrpSpPr>
        <p:grpSpPr>
          <a:xfrm flipH="1">
            <a:off x="4459256" y="4718709"/>
            <a:ext cx="1743072" cy="1026105"/>
            <a:chOff x="2627557" y="3610654"/>
            <a:chExt cx="1753736" cy="1189229"/>
          </a:xfrm>
        </p:grpSpPr>
        <p:pic>
          <p:nvPicPr>
            <p:cNvPr id="11" name="Picture 10" descr="LAN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12" name="Picture 11" descr="User-Exec-Fe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13" name="Picture 12" descr="User-Exec-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16" name="Line 113"/>
          <p:cNvSpPr>
            <a:spLocks noChangeShapeType="1"/>
          </p:cNvSpPr>
          <p:nvPr/>
        </p:nvSpPr>
        <p:spPr bwMode="auto">
          <a:xfrm flipH="1" flipV="1">
            <a:off x="5987183" y="3382008"/>
            <a:ext cx="762000" cy="533400"/>
          </a:xfrm>
          <a:prstGeom prst="line">
            <a:avLst/>
          </a:prstGeom>
          <a:noFill/>
          <a:ln w="25400">
            <a:solidFill>
              <a:srgbClr val="3D4144"/>
            </a:solidFill>
            <a:round/>
            <a:headEnd type="triangle"/>
            <a:tailEnd type="triangle" w="med" len="med"/>
          </a:ln>
        </p:spPr>
        <p:txBody>
          <a:bodyPr anchor="ctr">
            <a:spAutoFit/>
          </a:bodyPr>
          <a:lstStyle/>
          <a:p>
            <a:endParaRPr lang="en-US" dirty="0"/>
          </a:p>
        </p:txBody>
      </p:sp>
      <p:pic>
        <p:nvPicPr>
          <p:cNvPr id="19" name="Picture 31" descr="1U_Lt-s_x200.png"/>
          <p:cNvPicPr>
            <a:picLocks noChangeAspect="1"/>
          </p:cNvPicPr>
          <p:nvPr/>
        </p:nvPicPr>
        <p:blipFill>
          <a:blip r:embed="rId7"/>
          <a:srcRect/>
          <a:stretch>
            <a:fillRect/>
          </a:stretch>
        </p:blipFill>
        <p:spPr bwMode="auto">
          <a:xfrm>
            <a:off x="4860484" y="2634741"/>
            <a:ext cx="1506537" cy="936625"/>
          </a:xfrm>
          <a:prstGeom prst="rect">
            <a:avLst/>
          </a:prstGeom>
          <a:noFill/>
          <a:ln w="9525">
            <a:noFill/>
            <a:miter lim="800000"/>
            <a:headEnd/>
            <a:tailEnd/>
          </a:ln>
        </p:spPr>
      </p:pic>
      <p:pic>
        <p:nvPicPr>
          <p:cNvPr id="20" name="Picture 19" descr="FortiDNS_Icon.png"/>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205474" y="2684033"/>
            <a:ext cx="839447" cy="634933"/>
          </a:xfrm>
          <a:prstGeom prst="rect">
            <a:avLst/>
          </a:prstGeom>
          <a:scene3d>
            <a:camera prst="isometricBottomDown"/>
            <a:lightRig rig="threePt" dir="t"/>
          </a:scene3d>
        </p:spPr>
      </p:pic>
      <p:sp>
        <p:nvSpPr>
          <p:cNvPr id="21" name="TextBox 20"/>
          <p:cNvSpPr txBox="1"/>
          <p:nvPr/>
        </p:nvSpPr>
        <p:spPr bwMode="auto">
          <a:xfrm>
            <a:off x="4734524" y="3618599"/>
            <a:ext cx="907032" cy="292388"/>
          </a:xfrm>
          <a:prstGeom prst="rect">
            <a:avLst/>
          </a:prstGeom>
          <a:noFill/>
        </p:spPr>
        <p:txBody>
          <a:bodyPr wrap="none">
            <a:spAutoFit/>
          </a:bodyPr>
          <a:lstStyle/>
          <a:p>
            <a:pPr>
              <a:defRPr/>
            </a:pPr>
            <a:r>
              <a:rPr lang="en-US" sz="1300" b="1" dirty="0" smtClean="0">
                <a:solidFill>
                  <a:srgbClr val="36424A"/>
                </a:solidFill>
                <a:latin typeface="Arial" pitchFamily="-65" charset="0"/>
                <a:ea typeface="ＭＳ Ｐゴシック" pitchFamily="-65" charset="-128"/>
                <a:cs typeface="ＭＳ Ｐゴシック" pitchFamily="-65" charset="-128"/>
              </a:rPr>
              <a:t>FortiDNS</a:t>
            </a:r>
            <a:endParaRPr lang="en-US" sz="1300" b="1" dirty="0">
              <a:solidFill>
                <a:srgbClr val="36424A"/>
              </a:solidFill>
              <a:latin typeface="Arial" pitchFamily="-65" charset="0"/>
              <a:ea typeface="ＭＳ Ｐゴシック" pitchFamily="-65" charset="-128"/>
              <a:cs typeface="ＭＳ Ｐゴシック" pitchFamily="-65" charset="-128"/>
            </a:endParaRPr>
          </a:p>
        </p:txBody>
      </p:sp>
      <p:pic>
        <p:nvPicPr>
          <p:cNvPr id="22" name="Picture 21"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7037" y="3692760"/>
            <a:ext cx="213020" cy="151969"/>
          </a:xfrm>
          <a:prstGeom prst="rect">
            <a:avLst/>
          </a:prstGeom>
        </p:spPr>
      </p:pic>
      <p:pic>
        <p:nvPicPr>
          <p:cNvPr id="23" name="Picture 35" descr="Firewall-Typical_Lt.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736692" y="3682727"/>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Line 113"/>
          <p:cNvSpPr>
            <a:spLocks noChangeShapeType="1"/>
          </p:cNvSpPr>
          <p:nvPr/>
        </p:nvSpPr>
        <p:spPr bwMode="auto">
          <a:xfrm flipV="1">
            <a:off x="5431264" y="4108818"/>
            <a:ext cx="1447800" cy="838200"/>
          </a:xfrm>
          <a:prstGeom prst="line">
            <a:avLst/>
          </a:prstGeom>
          <a:noFill/>
          <a:ln w="25400">
            <a:solidFill>
              <a:srgbClr val="3D4144"/>
            </a:solidFill>
            <a:round/>
            <a:headEnd type="triangle"/>
            <a:tailEnd type="triangle" w="med" len="med"/>
          </a:ln>
        </p:spPr>
        <p:txBody>
          <a:bodyPr anchor="ctr">
            <a:spAutoFit/>
          </a:bodyPr>
          <a:lstStyle/>
          <a:p>
            <a:endParaRPr lang="en-US"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Robust caching DNS server that improves security and performance</a:t>
            </a:r>
          </a:p>
        </p:txBody>
      </p:sp>
    </p:spTree>
    <p:extLst>
      <p:ext uri="{BB962C8B-B14F-4D97-AF65-F5344CB8AC3E}">
        <p14:creationId xmlns:p14="http://schemas.microsoft.com/office/powerpoint/2010/main" val="129368991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FortiDNS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04462774"/>
              </p:ext>
            </p:extLst>
          </p:nvPr>
        </p:nvGraphicFramePr>
        <p:xfrm>
          <a:off x="252000" y="1260000"/>
          <a:ext cx="8640000" cy="2124250"/>
        </p:xfrm>
        <a:graphic>
          <a:graphicData uri="http://schemas.openxmlformats.org/drawingml/2006/table">
            <a:tbl>
              <a:tblPr firstRow="1" bandRow="1">
                <a:effectLst/>
                <a:tableStyleId>{073A0DAA-6AF3-43AB-8588-CEC1D06C72B9}</a:tableStyleId>
              </a:tblPr>
              <a:tblGrid>
                <a:gridCol w="3186298"/>
                <a:gridCol w="2726851"/>
                <a:gridCol w="2726851"/>
              </a:tblGrid>
              <a:tr h="39444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FortiDNS</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FNS-400C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cap="none" normalizeH="0" baseline="0" dirty="0" smtClean="0">
                          <a:ln>
                            <a:noFill/>
                          </a:ln>
                          <a:solidFill>
                            <a:srgbClr val="FFFFFF"/>
                          </a:solidFill>
                          <a:effectLst/>
                          <a:latin typeface="Arial"/>
                          <a:cs typeface="Arial"/>
                        </a:rPr>
                        <a:t>FNS-3000D</a:t>
                      </a:r>
                    </a:p>
                  </a:txBody>
                  <a:tcPr marL="87087" marR="87087" marT="48984" marB="48984" horzOverflow="overflow">
                    <a:solidFill>
                      <a:srgbClr val="3C3C3C"/>
                    </a:solidFill>
                  </a:tcPr>
                </a:tc>
              </a:tr>
              <a:tr h="254386">
                <a:tc>
                  <a:txBody>
                    <a:bodyPr/>
                    <a:lstStyle/>
                    <a:p>
                      <a:r>
                        <a:rPr kumimoji="0" lang="en-US" sz="1300" b="1" u="none" strike="noStrike" cap="none" normalizeH="0" baseline="0" dirty="0" smtClean="0">
                          <a:ln>
                            <a:noFill/>
                          </a:ln>
                          <a:solidFill>
                            <a:srgbClr val="FFFFFF"/>
                          </a:solidFill>
                          <a:effectLst/>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smtClean="0">
                        <a:latin typeface="Arial"/>
                        <a:cs typeface="Arial"/>
                      </a:endParaRPr>
                    </a:p>
                  </a:txBody>
                  <a:tcPr anchor="ctr">
                    <a:solidFill>
                      <a:schemeClr val="accent4">
                        <a:lumMod val="40000"/>
                        <a:lumOff val="60000"/>
                      </a:schemeClr>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smtClean="0">
                          <a:ln>
                            <a:noFill/>
                          </a:ln>
                          <a:solidFill>
                            <a:srgbClr val="FFFFFF"/>
                          </a:solidFill>
                          <a:effectLst/>
                          <a:uLnTx/>
                          <a:uFillTx/>
                          <a:latin typeface="Arial"/>
                          <a:cs typeface="Arial"/>
                        </a:rPr>
                        <a:t>Max Queries per Second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anchor="ctr">
                    <a:solidFill>
                      <a:schemeClr val="accent4"/>
                    </a:solidFill>
                  </a:tcPr>
                </a:tc>
                <a:tc>
                  <a:txBody>
                    <a:bodyPr/>
                    <a:lstStyle/>
                    <a:p>
                      <a:pPr algn="ctr"/>
                      <a:r>
                        <a:rPr lang="en-US" sz="1300" dirty="0" smtClean="0">
                          <a:latin typeface="Arial"/>
                          <a:cs typeface="Arial"/>
                        </a:rPr>
                        <a:t>30,000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nchor="ctr">
                    <a:solidFill>
                      <a:schemeClr val="accent4">
                        <a:lumMod val="20000"/>
                        <a:lumOff val="80000"/>
                      </a:schemeClr>
                    </a:solidFill>
                  </a:tcPr>
                </a:tc>
              </a:tr>
              <a:tr h="373448">
                <a:tc>
                  <a:txBody>
                    <a:bodyPr/>
                    <a:lstStyle/>
                    <a:p>
                      <a:r>
                        <a:rPr lang="en-US" sz="1300" b="1" dirty="0" smtClean="0">
                          <a:solidFill>
                            <a:srgbClr val="FFFFFF"/>
                          </a:solidFill>
                          <a:latin typeface="Arial"/>
                          <a:cs typeface="Arial"/>
                        </a:rPr>
                        <a:t>Max DNS Clients</a:t>
                      </a:r>
                    </a:p>
                  </a:txBody>
                  <a:tcPr anchor="ctr">
                    <a:solidFill>
                      <a:schemeClr val="accent4"/>
                    </a:solidFill>
                  </a:tcPr>
                </a:tc>
                <a:tc>
                  <a:txBody>
                    <a:bodyPr/>
                    <a:lstStyle/>
                    <a:p>
                      <a:pPr algn="ctr"/>
                      <a:r>
                        <a:rPr lang="en-US" sz="1300" dirty="0" smtClean="0">
                          <a:latin typeface="Arial"/>
                          <a:cs typeface="Arial"/>
                        </a:rPr>
                        <a:t>10,000</a:t>
                      </a:r>
                    </a:p>
                  </a:txBody>
                  <a:tcPr anchor="ctr">
                    <a:solidFill>
                      <a:schemeClr val="accent4">
                        <a:lumMod val="40000"/>
                        <a:lumOff val="60000"/>
                      </a:schemeClr>
                    </a:solidFill>
                  </a:tcPr>
                </a:tc>
                <a:tc>
                  <a:txBody>
                    <a:bodyPr/>
                    <a:lstStyle/>
                    <a:p>
                      <a:pPr algn="ctr"/>
                      <a:r>
                        <a:rPr lang="en-US" sz="1300" dirty="0" smtClean="0">
                          <a:latin typeface="Arial"/>
                          <a:cs typeface="Arial"/>
                        </a:rPr>
                        <a:t>10,000</a:t>
                      </a:r>
                    </a:p>
                  </a:txBody>
                  <a:tcPr anchor="ctr">
                    <a:solidFill>
                      <a:schemeClr val="accent4">
                        <a:lumMod val="40000"/>
                        <a:lumOff val="60000"/>
                      </a:schemeClr>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cap="none" normalizeH="0" baseline="0" dirty="0" smtClean="0">
                          <a:ln>
                            <a:noFill/>
                          </a:ln>
                          <a:solidFill>
                            <a:srgbClr val="FFFFFF"/>
                          </a:solidFill>
                          <a:effectLst/>
                          <a:latin typeface="Arial"/>
                          <a:cs typeface="Arial"/>
                        </a:rPr>
                        <a:t>Max DHCP leases per sec</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rgbClr val="36424A"/>
                          </a:solidFill>
                          <a:latin typeface="Arial"/>
                          <a:cs typeface="Arial"/>
                        </a:rPr>
                        <a:t>250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rgbClr val="36424A"/>
                          </a:solidFill>
                          <a:latin typeface="Arial"/>
                          <a:cs typeface="Arial"/>
                        </a:rPr>
                        <a:t>450</a:t>
                      </a:r>
                    </a:p>
                  </a:txBody>
                  <a:tcPr anchor="ctr">
                    <a:solidFill>
                      <a:srgbClr val="E4E4E4"/>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Storage Capacity</a:t>
                      </a:r>
                      <a:endParaRPr kumimoji="0" lang="en-US" sz="1300" b="1" i="0" u="none" strike="noStrike" cap="none" normalizeH="0" baseline="0" dirty="0" smtClean="0">
                        <a:ln>
                          <a:noFill/>
                        </a:ln>
                        <a:solidFill>
                          <a:srgbClr val="FFFFFF"/>
                        </a:solidFill>
                        <a:effectLst/>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1x 1TB</a:t>
                      </a:r>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a:t>
                      </a:r>
                      <a:r>
                        <a:rPr lang="en-US" sz="1300" baseline="0" dirty="0" smtClean="0">
                          <a:latin typeface="Arial"/>
                          <a:cs typeface="Arial"/>
                        </a:rPr>
                        <a:t> 2TB</a:t>
                      </a:r>
                      <a:endParaRPr lang="en-US" sz="1300" dirty="0" smtClean="0">
                        <a:latin typeface="Arial"/>
                        <a:cs typeface="Arial"/>
                      </a:endParaRPr>
                    </a:p>
                  </a:txBody>
                  <a:tcPr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3081775361"/>
      </p:ext>
    </p:extLst>
  </p:cSld>
  <p:clrMapOvr>
    <a:masterClrMapping/>
  </p:clrMapOvr>
  <p:transition xmlns:p14="http://schemas.microsoft.com/office/powerpoint/2010/mai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681146"/>
            <a:ext cx="7230055" cy="1098425"/>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24" y="2897405"/>
            <a:ext cx="702564" cy="702564"/>
          </a:xfrm>
          <a:prstGeom prst="rect">
            <a:avLst/>
          </a:prstGeom>
        </p:spPr>
      </p:pic>
    </p:spTree>
    <p:extLst>
      <p:ext uri="{BB962C8B-B14F-4D97-AF65-F5344CB8AC3E}">
        <p14:creationId xmlns:p14="http://schemas.microsoft.com/office/powerpoint/2010/main" val="33486961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Network-based Video Security that </a:t>
            </a:r>
            <a:r>
              <a:rPr lang="en-US" sz="2000" b="1" dirty="0" smtClean="0">
                <a:solidFill>
                  <a:schemeClr val="bg1"/>
                </a:solidFill>
                <a:cs typeface="Arial Narrow"/>
              </a:rPr>
              <a:t>simplify </a:t>
            </a:r>
            <a:r>
              <a:rPr lang="en-US" sz="2000" b="1" dirty="0">
                <a:solidFill>
                  <a:schemeClr val="bg1"/>
                </a:solidFill>
                <a:cs typeface="Arial Narrow"/>
              </a:rPr>
              <a:t>surveillance while streamlining the user </a:t>
            </a:r>
            <a:r>
              <a:rPr lang="en-US" sz="2000" b="1" dirty="0" smtClean="0">
                <a:solidFill>
                  <a:schemeClr val="bg1"/>
                </a:solidFill>
                <a:cs typeface="Arial Narrow"/>
              </a:rPr>
              <a:t>experience.</a:t>
            </a:r>
            <a:endParaRPr lang="en-US" sz="2000" b="1" dirty="0">
              <a:solidFill>
                <a:schemeClr val="bg1"/>
              </a:solidFill>
              <a:cs typeface="Arial Narrow"/>
            </a:endParaRPr>
          </a:p>
        </p:txBody>
      </p:sp>
      <p:sp>
        <p:nvSpPr>
          <p:cNvPr id="2" name="Rectangle 1"/>
          <p:cNvSpPr/>
          <p:nvPr/>
        </p:nvSpPr>
        <p:spPr>
          <a:xfrm>
            <a:off x="441933" y="2354450"/>
            <a:ext cx="3895887" cy="3785652"/>
          </a:xfrm>
          <a:prstGeom prst="rect">
            <a:avLst/>
          </a:prstGeom>
        </p:spPr>
        <p:txBody>
          <a:bodyPr wrap="square">
            <a:spAutoFit/>
          </a:bodyPr>
          <a:lstStyle/>
          <a:p>
            <a:pPr marL="285750" indent="-176400">
              <a:buClr>
                <a:schemeClr val="accent6"/>
              </a:buClr>
              <a:buFont typeface="Wingdings" charset="2"/>
              <a:buChar char="§"/>
            </a:pPr>
            <a:r>
              <a:rPr lang="en-US" sz="1600" dirty="0"/>
              <a:t>Capture continuous or motion-based recording (or both)</a:t>
            </a:r>
          </a:p>
          <a:p>
            <a:pPr marL="285750" indent="-176400">
              <a:buClr>
                <a:schemeClr val="accent6"/>
              </a:buClr>
              <a:buFont typeface="Wingdings" charset="2"/>
              <a:buChar char="§"/>
            </a:pPr>
            <a:r>
              <a:rPr lang="en-US" sz="1600" dirty="0"/>
              <a:t>Alarms and snapshot notifications keep you aware of what’s going on</a:t>
            </a:r>
          </a:p>
          <a:p>
            <a:pPr marL="285750" indent="-176400">
              <a:buClr>
                <a:schemeClr val="accent6"/>
              </a:buClr>
              <a:buFont typeface="Wingdings" charset="2"/>
              <a:buChar char="§"/>
            </a:pPr>
            <a:r>
              <a:rPr lang="en-US" sz="1600" dirty="0"/>
              <a:t>An event timeline lets you find and review motion events quickly and easily</a:t>
            </a:r>
          </a:p>
          <a:p>
            <a:pPr marL="285750" indent="-176400">
              <a:buClr>
                <a:schemeClr val="accent6"/>
              </a:buClr>
              <a:buFont typeface="Wingdings" charset="2"/>
              <a:buChar char="§"/>
            </a:pPr>
            <a:r>
              <a:rPr lang="en-US" sz="1600" dirty="0"/>
              <a:t>IOS and Android apps for mobile camera access</a:t>
            </a:r>
          </a:p>
          <a:p>
            <a:pPr marL="285750" indent="-176400">
              <a:buClr>
                <a:schemeClr val="accent6"/>
              </a:buClr>
              <a:buFont typeface="Wingdings" charset="2"/>
              <a:buChar char="§"/>
            </a:pPr>
            <a:r>
              <a:rPr lang="en-US" sz="1600" dirty="0"/>
              <a:t>Cameras use Power over Ethernet (PoE) for easy installation</a:t>
            </a:r>
          </a:p>
          <a:p>
            <a:pPr marL="285750" indent="-176400">
              <a:buClr>
                <a:schemeClr val="accent6"/>
              </a:buClr>
              <a:buFont typeface="Wingdings" charset="2"/>
              <a:buChar char="§"/>
            </a:pPr>
            <a:r>
              <a:rPr lang="en-US" sz="1600" dirty="0"/>
              <a:t>Web-based interface with no need for dedicated client</a:t>
            </a:r>
          </a:p>
          <a:p>
            <a:pPr marL="285750" indent="-176400">
              <a:buClr>
                <a:schemeClr val="accent6"/>
              </a:buClr>
              <a:buFont typeface="Wingdings" charset="2"/>
              <a:buChar char="§"/>
            </a:pPr>
            <a:r>
              <a:rPr lang="en-US" sz="1600" dirty="0"/>
              <a:t>Video Management System for Windows (FortiRecorder Central</a:t>
            </a:r>
            <a:r>
              <a:rPr lang="en-US" sz="1600" dirty="0" smtClean="0"/>
              <a:t>)</a:t>
            </a:r>
            <a:endParaRPr lang="en-US" sz="16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94630"/>
            <a:ext cx="702564" cy="702564"/>
          </a:xfrm>
          <a:prstGeom prst="rect">
            <a:avLst/>
          </a:prstGeom>
        </p:spPr>
      </p:pic>
      <p:pic>
        <p:nvPicPr>
          <p:cNvPr id="3" name="Picture 2"/>
          <p:cNvPicPr>
            <a:picLocks noChangeAspect="1"/>
          </p:cNvPicPr>
          <p:nvPr/>
        </p:nvPicPr>
        <p:blipFill>
          <a:blip r:embed="rId4"/>
          <a:stretch>
            <a:fillRect/>
          </a:stretch>
        </p:blipFill>
        <p:spPr>
          <a:xfrm>
            <a:off x="4379192" y="2827363"/>
            <a:ext cx="4456939" cy="2742732"/>
          </a:xfrm>
          <a:prstGeom prst="rect">
            <a:avLst/>
          </a:prstGeom>
        </p:spPr>
      </p:pic>
    </p:spTree>
    <p:extLst>
      <p:ext uri="{BB962C8B-B14F-4D97-AF65-F5344CB8AC3E}">
        <p14:creationId xmlns:p14="http://schemas.microsoft.com/office/powerpoint/2010/main" val="509915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45692949"/>
              </p:ext>
            </p:extLst>
          </p:nvPr>
        </p:nvGraphicFramePr>
        <p:xfrm>
          <a:off x="252000" y="1260001"/>
          <a:ext cx="8640000" cy="186984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FRD-100D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FRD-200D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FRD-VM</a:t>
                      </a:r>
                    </a:p>
                  </a:txBody>
                  <a:tcPr marT="72000" marB="72000" anchor="ctr">
                    <a:solidFill>
                      <a:schemeClr val="accent4">
                        <a:lumMod val="50000"/>
                      </a:schemeClr>
                    </a:solidFill>
                  </a:tcPr>
                </a:tc>
              </a:tr>
              <a:tr h="0">
                <a:tc>
                  <a:txBody>
                    <a:bodyPr/>
                    <a:lstStyle/>
                    <a:p>
                      <a:r>
                        <a:rPr lang="en-US" sz="1100" b="1" dirty="0" smtClean="0">
                          <a:solidFill>
                            <a:srgbClr val="FFFFFF"/>
                          </a:solidFill>
                        </a:rPr>
                        <a:t>Camera Capacity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16</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64</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1024</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Form Factor</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Desktop</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RU</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VM</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3x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to 4 network cards supported</a:t>
                      </a:r>
                    </a:p>
                  </a:txBody>
                  <a:tcPr marT="72000" marB="72000" anchor="ctr">
                    <a:solidFill>
                      <a:srgbClr val="C9C9C9"/>
                    </a:solidFill>
                  </a:tcPr>
                </a:tc>
              </a:tr>
              <a:tr h="0">
                <a:tc>
                  <a:txBody>
                    <a:bodyPr/>
                    <a:lstStyle/>
                    <a:p>
                      <a:r>
                        <a:rPr lang="en-US" sz="1100" b="1" dirty="0" smtClean="0">
                          <a:solidFill>
                            <a:srgbClr val="FFFFFF"/>
                          </a:solidFill>
                        </a:rPr>
                        <a:t>Storage</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Unrestricted</a:t>
                      </a:r>
                    </a:p>
                  </a:txBody>
                  <a:tcPr marT="72000" marB="72000" anchor="ctr">
                    <a:solidFill>
                      <a:srgbClr val="E4E4E4"/>
                    </a:solidFill>
                  </a:tcPr>
                </a:tc>
              </a:tr>
              <a:tr h="0">
                <a:tc>
                  <a:txBody>
                    <a:bodyPr/>
                    <a:lstStyle/>
                    <a:p>
                      <a:r>
                        <a:rPr lang="en-US" sz="1100" b="1" dirty="0" smtClean="0">
                          <a:solidFill>
                            <a:srgbClr val="FFFFFF"/>
                          </a:solidFill>
                        </a:rPr>
                        <a:t>Management Tools</a:t>
                      </a:r>
                      <a:endParaRPr lang="en-US" sz="1100" b="1" dirty="0">
                        <a:solidFill>
                          <a:srgbClr val="FFFFFF"/>
                        </a:solidFill>
                      </a:endParaRPr>
                    </a:p>
                  </a:txBody>
                  <a:tcPr marT="72000" marB="72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FortiRecorder</a:t>
                      </a:r>
                      <a:r>
                        <a:rPr lang="en-US" sz="1100" b="0" i="0" baseline="0" dirty="0" smtClean="0">
                          <a:solidFill>
                            <a:schemeClr val="tx1"/>
                          </a:solidFill>
                          <a:latin typeface="+mn-lt"/>
                        </a:rPr>
                        <a:t> Mobile Apps (iOS, Android), FortiRecorder Central (Windows)</a:t>
                      </a: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2311928797"/>
      </p:ext>
    </p:extLst>
  </p:cSld>
  <p:clrMapOvr>
    <a:masterClrMapping/>
  </p:clrMapOvr>
  <p:transition xmlns:p14="http://schemas.microsoft.com/office/powerpoint/2010/main">
    <p:wipe dir="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252830998"/>
              </p:ext>
            </p:extLst>
          </p:nvPr>
        </p:nvGraphicFramePr>
        <p:xfrm>
          <a:off x="252000" y="2707068"/>
          <a:ext cx="8640001" cy="3480538"/>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FCM-MB13</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FCM-20A</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FCM-CB20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FCM-OB20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FCM-AP214B-A</a:t>
                      </a:r>
                      <a:endParaRPr lang="en-US" sz="1050" dirty="0" smtClean="0"/>
                    </a:p>
                  </a:txBody>
                  <a:tcPr marT="72000" marB="72000" anchor="ctr">
                    <a:solidFill>
                      <a:schemeClr val="accent4">
                        <a:lumMod val="50000"/>
                      </a:schemeClr>
                    </a:solidFill>
                  </a:tcPr>
                </a:tc>
              </a:tr>
              <a:tr h="916498">
                <a:tc>
                  <a:txBody>
                    <a:bodyPr/>
                    <a:lstStyle/>
                    <a:p>
                      <a:r>
                        <a:rPr lang="en-US" sz="1100" b="1" dirty="0" smtClean="0">
                          <a:solidFill>
                            <a:srgbClr val="FFFFFF"/>
                          </a:solidFill>
                        </a:rPr>
                        <a:t>Description</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Compact, friendly indoor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Weatherproof &amp; Vandal proof indoor/outdoor camera</a:t>
                      </a: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chemeClr val="tx1"/>
                          </a:solidFill>
                          <a:latin typeface="+mn-lt"/>
                        </a:rPr>
                        <a:t>Varifocal</a:t>
                      </a:r>
                      <a:r>
                        <a:rPr lang="en-US" sz="1100" b="0" i="0" dirty="0" smtClean="0">
                          <a:solidFill>
                            <a:schemeClr val="tx1"/>
                          </a:solidFill>
                          <a:latin typeface="+mn-lt"/>
                        </a:rPr>
                        <a:t> zoom lens, indoor/outdoor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Motorized autofocus wide angle zoom lens,</a:t>
                      </a:r>
                      <a:r>
                        <a:rPr lang="en-US" sz="1100" b="0" i="0" baseline="0" dirty="0" smtClean="0">
                          <a:solidFill>
                            <a:schemeClr val="tx1"/>
                          </a:solidFill>
                          <a:latin typeface="+mn-lt"/>
                        </a:rPr>
                        <a:t> </a:t>
                      </a:r>
                      <a:r>
                        <a:rPr lang="en-CA" sz="1100" dirty="0" smtClean="0"/>
                        <a:t>outdoor Camera</a:t>
                      </a:r>
                      <a:endParaRPr lang="en-US" sz="1100" b="0" i="0" dirty="0" smtClean="0">
                        <a:solidFill>
                          <a:schemeClr val="tx1"/>
                        </a:solidFill>
                        <a:latin typeface="+mn-lt"/>
                      </a:endParaRP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Indoor Fixed Dome IP Camera with</a:t>
                      </a:r>
                      <a:r>
                        <a:rPr lang="en-US" sz="1100" b="0" i="0" baseline="0" dirty="0" smtClean="0">
                          <a:solidFill>
                            <a:schemeClr val="tx1"/>
                          </a:solidFill>
                          <a:latin typeface="+mn-lt"/>
                        </a:rPr>
                        <a:t> </a:t>
                      </a:r>
                      <a:r>
                        <a:rPr lang="en-US" sz="1100" b="0" i="0" dirty="0" smtClean="0">
                          <a:solidFill>
                            <a:schemeClr val="tx1"/>
                          </a:solidFill>
                          <a:latin typeface="+mn-lt"/>
                        </a:rPr>
                        <a:t>built-in wireless AP</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Camera</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1.3 Megapixel Mini Box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1.3 Megapixel Fixed Dome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2 Megapixel Bullet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Bullet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Indoor Fixed Dome IP Camera</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Additional Features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Vandal Proof,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2.8 - 12mm </a:t>
                      </a:r>
                      <a:r>
                        <a:rPr lang="en-US" sz="1100" b="0" i="0" dirty="0" err="1" smtClean="0">
                          <a:solidFill>
                            <a:schemeClr val="tx1"/>
                          </a:solidFill>
                          <a:latin typeface="+mn-lt"/>
                        </a:rPr>
                        <a:t>varifocal</a:t>
                      </a:r>
                      <a:r>
                        <a:rPr lang="en-US" sz="1100" b="0" i="0" dirty="0" smtClean="0">
                          <a:solidFill>
                            <a:schemeClr val="tx1"/>
                          </a:solidFill>
                          <a:latin typeface="+mn-lt"/>
                        </a:rPr>
                        <a:t> lens, IP66</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LED Night Vision, PIR, Audio, DIDO</a:t>
                      </a:r>
                    </a:p>
                  </a:txBody>
                  <a:tcPr marT="72000" marB="72000" anchor="ctr">
                    <a:solidFill>
                      <a:srgbClr val="C9C9C9"/>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a:t>
                      </a:r>
                      <a:endParaRPr lang="en-US" sz="11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a:t>
                      </a:r>
                      <a:r>
                        <a:rPr kumimoji="0" lang="en-US" sz="1100" b="0" i="0" u="none" strike="noStrike" cap="none" normalizeH="0" baseline="0" dirty="0" smtClean="0">
                          <a:ln>
                            <a:noFill/>
                          </a:ln>
                          <a:solidFill>
                            <a:schemeClr val="dk1"/>
                          </a:solidFill>
                          <a:effectLst/>
                          <a:latin typeface="+mn-lt"/>
                        </a:rPr>
                        <a:t>802.3af or 802.3at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x GE RJ45, </a:t>
                      </a:r>
                      <a:r>
                        <a:rPr kumimoji="0" lang="da-DK" sz="1100" b="0" i="0" u="none" strike="noStrike" cap="none" normalizeH="0" baseline="0" dirty="0" smtClean="0">
                          <a:ln>
                            <a:noFill/>
                          </a:ln>
                          <a:solidFill>
                            <a:schemeClr val="dk1"/>
                          </a:solidFill>
                          <a:effectLst/>
                          <a:latin typeface="+mn-lt"/>
                        </a:rPr>
                        <a:t>802.3af PoE</a:t>
                      </a:r>
                      <a:endParaRPr kumimoji="0" lang="en-US" sz="1100" b="0" i="0" u="none" strike="noStrike" cap="none" normalizeH="0" baseline="0" dirty="0" smtClean="0">
                        <a:ln>
                          <a:noFill/>
                        </a:ln>
                        <a:solidFill>
                          <a:schemeClr val="dk1"/>
                        </a:solidFill>
                        <a:effectLst/>
                        <a:latin typeface="+mn-lt"/>
                      </a:endParaRPr>
                    </a:p>
                  </a:txBody>
                  <a:tcPr marT="72000" marB="72000" anchor="ctr">
                    <a:solidFill>
                      <a:srgbClr val="C9C9C9"/>
                    </a:solidFill>
                  </a:tcPr>
                </a:tc>
              </a:tr>
              <a:tr h="0">
                <a:tc>
                  <a:txBody>
                    <a:bodyPr/>
                    <a:lstStyle/>
                    <a:p>
                      <a:r>
                        <a:rPr lang="en-US" sz="1100" b="1" dirty="0" smtClean="0">
                          <a:solidFill>
                            <a:srgbClr val="FFFFFF"/>
                          </a:solidFill>
                        </a:rPr>
                        <a:t>Wireless AP</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single radio (802.11 a/b/g/n, 2x2 MIMO)</a:t>
                      </a:r>
                    </a:p>
                  </a:txBody>
                  <a:tcPr marT="72000" marB="72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78069" y="1204882"/>
            <a:ext cx="1095127" cy="1324889"/>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0282" y="1446218"/>
            <a:ext cx="1291564" cy="842217"/>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06533" y="1338374"/>
            <a:ext cx="1316832" cy="1057905"/>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28588" y="1451644"/>
            <a:ext cx="1248095" cy="831365"/>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45446" y="1411509"/>
            <a:ext cx="1057426" cy="911635"/>
          </a:xfrm>
          <a:prstGeom prst="rect">
            <a:avLst/>
          </a:prstGeom>
        </p:spPr>
      </p:pic>
    </p:spTree>
    <p:extLst>
      <p:ext uri="{BB962C8B-B14F-4D97-AF65-F5344CB8AC3E}">
        <p14:creationId xmlns:p14="http://schemas.microsoft.com/office/powerpoint/2010/main" val="181012140"/>
      </p:ext>
    </p:extLst>
  </p:cSld>
  <p:clrMapOvr>
    <a:masterClrMapping/>
  </p:clrMapOvr>
  <p:transition xmlns:p14="http://schemas.microsoft.com/office/powerpoint/2010/main">
    <p:wipe dir="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2" y="2872214"/>
            <a:ext cx="729218" cy="730800"/>
          </a:xfrm>
          <a:prstGeom prst="rect">
            <a:avLst/>
          </a:prstGeom>
        </p:spPr>
      </p:pic>
    </p:spTree>
    <p:extLst>
      <p:ext uri="{BB962C8B-B14F-4D97-AF65-F5344CB8AC3E}">
        <p14:creationId xmlns:p14="http://schemas.microsoft.com/office/powerpoint/2010/main" val="304842598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Network device that automatically </a:t>
            </a:r>
            <a:r>
              <a:rPr lang="en-US" sz="2000" b="1" dirty="0">
                <a:solidFill>
                  <a:schemeClr val="bg1"/>
                </a:solidFill>
                <a:cs typeface="Arial Narrow"/>
              </a:rPr>
              <a:t>bridge network traffic in the event of a system failure or power </a:t>
            </a:r>
            <a:r>
              <a:rPr lang="en-US" sz="2000" b="1" dirty="0" smtClean="0">
                <a:solidFill>
                  <a:schemeClr val="bg1"/>
                </a:solidFill>
                <a:cs typeface="Arial Narrow"/>
              </a:rPr>
              <a:t>outage.</a:t>
            </a:r>
            <a:endParaRPr lang="en-US" sz="2000" b="1" dirty="0">
              <a:solidFill>
                <a:schemeClr val="bg1"/>
              </a:solidFill>
              <a:cs typeface="Arial Narrow"/>
            </a:endParaRPr>
          </a:p>
        </p:txBody>
      </p:sp>
      <p:sp>
        <p:nvSpPr>
          <p:cNvPr id="2" name="Rectangle 1"/>
          <p:cNvSpPr/>
          <p:nvPr/>
        </p:nvSpPr>
        <p:spPr>
          <a:xfrm>
            <a:off x="441933" y="2469890"/>
            <a:ext cx="3895887" cy="3539430"/>
          </a:xfrm>
          <a:prstGeom prst="rect">
            <a:avLst/>
          </a:prstGeom>
        </p:spPr>
        <p:txBody>
          <a:bodyPr wrap="square">
            <a:spAutoFit/>
          </a:bodyPr>
          <a:lstStyle/>
          <a:p>
            <a:pPr marL="285750" indent="-176400">
              <a:buClr>
                <a:schemeClr val="accent6"/>
              </a:buClr>
              <a:buFont typeface="Wingdings" charset="2"/>
              <a:buChar char="§"/>
            </a:pPr>
            <a:r>
              <a:rPr lang="en-US" sz="1600" dirty="0"/>
              <a:t>Maximizes network uptime by automatically re-routing traffic in the event of a power outage or any other type of event that would cause an in line security device to degrade the availability of the network </a:t>
            </a:r>
            <a:r>
              <a:rPr lang="en-US" sz="1600" dirty="0" smtClean="0"/>
              <a:t>segment.</a:t>
            </a:r>
          </a:p>
          <a:p>
            <a:pPr marL="285750" indent="-176400">
              <a:buClr>
                <a:schemeClr val="accent6"/>
              </a:buClr>
              <a:buFont typeface="Wingdings" charset="2"/>
              <a:buChar char="§"/>
            </a:pPr>
            <a:r>
              <a:rPr lang="en-US" sz="1600" dirty="0" smtClean="0"/>
              <a:t>Monitor </a:t>
            </a:r>
            <a:r>
              <a:rPr lang="en-US" sz="16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5" y="1192030"/>
            <a:ext cx="729218" cy="730800"/>
          </a:xfrm>
          <a:prstGeom prst="rect">
            <a:avLst/>
          </a:prstGeom>
        </p:spPr>
      </p:pic>
      <p:cxnSp>
        <p:nvCxnSpPr>
          <p:cNvPr id="29" name="Straight Connector 28"/>
          <p:cNvCxnSpPr/>
          <p:nvPr/>
        </p:nvCxnSpPr>
        <p:spPr bwMode="auto">
          <a:xfrm>
            <a:off x="63505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217958" y="3640971"/>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283665" y="5510432"/>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381870" y="3654295"/>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0363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270798" y="3274046"/>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424908" y="3287372"/>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5893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036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08908" y="3041866"/>
            <a:ext cx="1589610" cy="1107830"/>
          </a:xfrm>
          <a:prstGeom prst="rect">
            <a:avLst/>
          </a:prstGeom>
        </p:spPr>
      </p:pic>
      <p:sp>
        <p:nvSpPr>
          <p:cNvPr id="39" name="TextBox 38"/>
          <p:cNvSpPr txBox="1"/>
          <p:nvPr/>
        </p:nvSpPr>
        <p:spPr>
          <a:xfrm>
            <a:off x="6755857" y="2874984"/>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87588" y="3395205"/>
            <a:ext cx="756967" cy="541948"/>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33402" y="3420354"/>
            <a:ext cx="756967" cy="541948"/>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24825" y="4811590"/>
            <a:ext cx="1072041" cy="747124"/>
          </a:xfrm>
          <a:prstGeom prst="rect">
            <a:avLst/>
          </a:prstGeom>
        </p:spPr>
      </p:pic>
    </p:spTree>
    <p:extLst>
      <p:ext uri="{BB962C8B-B14F-4D97-AF65-F5344CB8AC3E}">
        <p14:creationId xmlns:p14="http://schemas.microsoft.com/office/powerpoint/2010/main" val="19337938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900450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803096" y="1480430"/>
            <a:ext cx="3667009" cy="1896729"/>
          </a:xfrm>
          <a:prstGeom prst="rect">
            <a:avLst/>
          </a:prstGeom>
        </p:spPr>
      </p:pic>
      <p:sp>
        <p:nvSpPr>
          <p:cNvPr id="13" name="Rectangle 47"/>
          <p:cNvSpPr>
            <a:spLocks noChangeArrowheads="1"/>
          </p:cNvSpPr>
          <p:nvPr/>
        </p:nvSpPr>
        <p:spPr bwMode="auto">
          <a:xfrm>
            <a:off x="5867400" y="1143000"/>
            <a:ext cx="31242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a:t>
            </a:r>
            <a:r>
              <a:rPr lang="en-US" sz="1200" dirty="0"/>
              <a:t>GE RJ45 Switch </a:t>
            </a:r>
            <a:r>
              <a:rPr lang="en-US" sz="1200" dirty="0" smtClean="0"/>
              <a:t>Ports (</a:t>
            </a:r>
            <a:r>
              <a:rPr lang="en-US" sz="1200" dirty="0" err="1" smtClean="0"/>
              <a:t>inc.</a:t>
            </a:r>
            <a:r>
              <a:rPr lang="en-US" sz="1200" dirty="0" smtClean="0"/>
              <a:t> 1x PoE)</a:t>
            </a:r>
            <a:endParaRPr lang="en-US" sz="1200" dirty="0"/>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endParaRPr lang="en-US" sz="1200" dirty="0"/>
          </a:p>
          <a:p>
            <a:pPr defTabSz="914417">
              <a:spcBef>
                <a:spcPct val="20000"/>
              </a:spcBef>
            </a:pPr>
            <a:endParaRPr lang="en-US" sz="1200" dirty="0"/>
          </a:p>
        </p:txBody>
      </p:sp>
      <p:pic>
        <p:nvPicPr>
          <p:cNvPr id="19"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07087" y="3465096"/>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67400" y="3070728"/>
            <a:ext cx="685872" cy="354119"/>
          </a:xfrm>
          <a:prstGeom prst="rect">
            <a:avLst/>
          </a:prstGeom>
        </p:spPr>
      </p:pic>
      <p:pic>
        <p:nvPicPr>
          <p:cNvPr id="22" name="Picture 21"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24679" y="3100651"/>
            <a:ext cx="569690" cy="312735"/>
          </a:xfrm>
          <a:prstGeom prst="rect">
            <a:avLst/>
          </a:prstGeom>
          <a:effectLst/>
        </p:spPr>
      </p:pic>
      <p:pic>
        <p:nvPicPr>
          <p:cNvPr id="23" name="Picture 22"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6707" y="3094685"/>
            <a:ext cx="570839" cy="313871"/>
          </a:xfrm>
          <a:prstGeom prst="rect">
            <a:avLst/>
          </a:prstGeom>
        </p:spPr>
      </p:pic>
      <p:cxnSp>
        <p:nvCxnSpPr>
          <p:cNvPr id="24" name="Straight Connector 23"/>
          <p:cNvCxnSpPr/>
          <p:nvPr/>
        </p:nvCxnSpPr>
        <p:spPr bwMode="auto">
          <a:xfrm>
            <a:off x="7951453" y="3057403"/>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002507" y="3048000"/>
            <a:ext cx="582212" cy="363744"/>
          </a:xfrm>
          <a:prstGeom prst="rect">
            <a:avLst/>
          </a:prstGeom>
          <a:effectLst/>
        </p:spPr>
      </p:pic>
    </p:spTree>
    <p:extLst>
      <p:ext uri="{BB962C8B-B14F-4D97-AF65-F5344CB8AC3E}">
        <p14:creationId xmlns:p14="http://schemas.microsoft.com/office/powerpoint/2010/main" val="7482438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5023933"/>
              </p:ext>
            </p:extLst>
          </p:nvPr>
        </p:nvGraphicFramePr>
        <p:xfrm>
          <a:off x="252000" y="1260001"/>
          <a:ext cx="8640001" cy="503352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FBG-2002X</a:t>
                      </a:r>
                    </a:p>
                  </a:txBody>
                  <a:tcPr marT="72000" marB="72000" anchor="ctr">
                    <a:solidFill>
                      <a:schemeClr val="accent4">
                        <a:lumMod val="50000"/>
                      </a:schemeClr>
                    </a:solidFill>
                  </a:tcP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solidFill>
                      <a:srgbClr val="C9C9C9"/>
                    </a:solidFill>
                  </a:tcP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Single</a:t>
                      </a: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r>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FBG-3041S</a:t>
                      </a:r>
                    </a:p>
                  </a:txBody>
                  <a:tcPr marT="72000" marB="72000" anchor="ctr">
                    <a:solidFill>
                      <a:schemeClr val="accent4">
                        <a:lumMod val="50000"/>
                      </a:schemeClr>
                    </a:solidFill>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Chassis + Module(s)</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Modules</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a:t>
                      </a:r>
                    </a:p>
                  </a:txBody>
                  <a:tcPr marT="72000" marB="72000" anchor="ct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40G</a:t>
                      </a:r>
                    </a:p>
                  </a:txBody>
                  <a:tcPr marT="72000" marB="72000" anchor="ctr"/>
                </a:tc>
              </a:tr>
              <a:tr h="0">
                <a:tc>
                  <a:txBody>
                    <a:bodyPr/>
                    <a:lstStyle/>
                    <a:p>
                      <a:r>
                        <a:rPr lang="en-US" sz="11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algn="ctr"/>
                      <a:r>
                        <a:rPr kumimoji="0" lang="en-US" sz="1100" b="0" i="0" u="none" strike="noStrike" cap="none" normalizeH="0" baseline="0" dirty="0" smtClean="0">
                          <a:ln>
                            <a:noFill/>
                          </a:ln>
                          <a:solidFill>
                            <a:schemeClr val="dk1"/>
                          </a:solidFill>
                          <a:effectLst/>
                          <a:latin typeface="+mn-lt"/>
                        </a:rPr>
                        <a:t>4x LC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MPO (40G)</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Monitor Ports </a:t>
                      </a:r>
                    </a:p>
                    <a:p>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SR QSFP+</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Dual</a:t>
                      </a: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r>
            </a:tbl>
          </a:graphicData>
        </a:graphic>
      </p:graphicFrame>
    </p:spTree>
    <p:extLst>
      <p:ext uri="{BB962C8B-B14F-4D97-AF65-F5344CB8AC3E}">
        <p14:creationId xmlns:p14="http://schemas.microsoft.com/office/powerpoint/2010/main" val="1503730058"/>
      </p:ext>
    </p:extLst>
  </p:cSld>
  <p:clrMapOvr>
    <a:masterClrMapping/>
  </p:clrMapOvr>
  <p:transition xmlns:p14="http://schemas.microsoft.com/office/powerpoint/2010/main">
    <p:wipe dir="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460" y="2931776"/>
            <a:ext cx="616216" cy="617552"/>
          </a:xfrm>
          <a:prstGeom prst="rect">
            <a:avLst/>
          </a:prstGeom>
        </p:spPr>
      </p:pic>
    </p:spTree>
    <p:extLst>
      <p:ext uri="{BB962C8B-B14F-4D97-AF65-F5344CB8AC3E}">
        <p14:creationId xmlns:p14="http://schemas.microsoft.com/office/powerpoint/2010/main" val="1511941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Passive network taps provide a simple and powerful way to monitor optical networks</a:t>
            </a:r>
          </a:p>
        </p:txBody>
      </p:sp>
      <p:sp>
        <p:nvSpPr>
          <p:cNvPr id="2" name="Rectangle 1"/>
          <p:cNvSpPr/>
          <p:nvPr/>
        </p:nvSpPr>
        <p:spPr>
          <a:xfrm>
            <a:off x="441934" y="2469890"/>
            <a:ext cx="3983900" cy="2893100"/>
          </a:xfrm>
          <a:prstGeom prst="rect">
            <a:avLst/>
          </a:prstGeom>
        </p:spPr>
        <p:txBody>
          <a:bodyPr wrap="square">
            <a:spAutoFit/>
          </a:bodyPr>
          <a:lstStyle/>
          <a:p>
            <a:pPr marL="285750" indent="-176400">
              <a:buClr>
                <a:schemeClr val="accent6"/>
              </a:buClr>
              <a:buFont typeface="Wingdings" charset="2"/>
              <a:buChar char="§"/>
            </a:pPr>
            <a:r>
              <a:rPr lang="en-US" sz="1600" dirty="0"/>
              <a:t>Facilitate forensic analysis and reporting on network traffic flows</a:t>
            </a:r>
          </a:p>
          <a:p>
            <a:pPr marL="285750" indent="-176400">
              <a:buClr>
                <a:schemeClr val="accent6"/>
              </a:buClr>
              <a:buFont typeface="Wingdings" charset="2"/>
              <a:buChar char="§"/>
            </a:pPr>
            <a:r>
              <a:rPr lang="en-US" sz="1600" dirty="0"/>
              <a:t>Overcome inline network device monitoring system limitations</a:t>
            </a:r>
          </a:p>
          <a:p>
            <a:pPr marL="742950" lvl="1" indent="-176400">
              <a:buClr>
                <a:schemeClr val="accent6"/>
              </a:buClr>
              <a:buFont typeface="Wingdings" charset="2"/>
              <a:buChar char="§"/>
            </a:pPr>
            <a:r>
              <a:rPr lang="en-US" sz="1400" dirty="0"/>
              <a:t>Significantly less performance impact on network traffic</a:t>
            </a:r>
          </a:p>
          <a:p>
            <a:pPr marL="742950" lvl="1" indent="-176400">
              <a:buClr>
                <a:schemeClr val="accent6"/>
              </a:buClr>
              <a:buFont typeface="Wingdings" charset="2"/>
              <a:buChar char="§"/>
            </a:pPr>
            <a:r>
              <a:rPr lang="en-US" sz="1400" dirty="0"/>
              <a:t>More cost efficient when monitoring high bandwidth aggregated links with 10G interfaces and beyond</a:t>
            </a:r>
          </a:p>
          <a:p>
            <a:pPr marL="285750" indent="-176400">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238361"/>
            <a:ext cx="616216" cy="617552"/>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9829" y="2885135"/>
            <a:ext cx="1525270" cy="1062990"/>
          </a:xfrm>
          <a:prstGeom prst="rect">
            <a:avLst/>
          </a:prstGeom>
        </p:spPr>
      </p:pic>
      <p:cxnSp>
        <p:nvCxnSpPr>
          <p:cNvPr id="24" name="Straight Connector 23"/>
          <p:cNvCxnSpPr/>
          <p:nvPr/>
        </p:nvCxnSpPr>
        <p:spPr bwMode="auto">
          <a:xfrm>
            <a:off x="6737865" y="3952117"/>
            <a:ext cx="8572" cy="381215"/>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214516" y="3458943"/>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3" y="5328404"/>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3472267"/>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7" y="4319957"/>
            <a:ext cx="777319" cy="17448"/>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358507" y="3092018"/>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49" y="3099268"/>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4001068"/>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692956"/>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2" y="4635639"/>
            <a:ext cx="1072041" cy="747124"/>
          </a:xfrm>
          <a:prstGeom prst="rect">
            <a:avLst/>
          </a:prstGeom>
        </p:spPr>
      </p:pic>
      <p:cxnSp>
        <p:nvCxnSpPr>
          <p:cNvPr id="51" name="Straight Connector 50"/>
          <p:cNvCxnSpPr/>
          <p:nvPr/>
        </p:nvCxnSpPr>
        <p:spPr bwMode="auto">
          <a:xfrm flipH="1" flipV="1">
            <a:off x="6351930" y="4327744"/>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4310005"/>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11751" y="3128235"/>
            <a:ext cx="418225" cy="667407"/>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3107819"/>
            <a:ext cx="550254" cy="717081"/>
          </a:xfrm>
          <a:prstGeom prst="rect">
            <a:avLst/>
          </a:prstGeom>
        </p:spPr>
      </p:pic>
    </p:spTree>
    <p:extLst>
      <p:ext uri="{BB962C8B-B14F-4D97-AF65-F5344CB8AC3E}">
        <p14:creationId xmlns:p14="http://schemas.microsoft.com/office/powerpoint/2010/main" val="19473950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074334" y="1185334"/>
            <a:ext cx="6194777" cy="1354666"/>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411107"/>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2399799"/>
            <a:ext cx="1270000" cy="1693334"/>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2371577"/>
            <a:ext cx="1453448" cy="1707445"/>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4" y="2286910"/>
            <a:ext cx="1382887" cy="191911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227343377"/>
              </p:ext>
            </p:extLst>
          </p:nvPr>
        </p:nvGraphicFramePr>
        <p:xfrm>
          <a:off x="381000" y="4200376"/>
          <a:ext cx="8367888" cy="191008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370840">
                <a:tc>
                  <a:txBody>
                    <a:bodyPr/>
                    <a:lstStyle/>
                    <a:p>
                      <a:endParaRPr lang="en-US" sz="1300" dirty="0"/>
                    </a:p>
                  </a:txBody>
                  <a:tcPr anchor="ctr">
                    <a:solidFill>
                      <a:srgbClr val="3C3C3C"/>
                    </a:solidFill>
                  </a:tcPr>
                </a:tc>
                <a:tc gridSpan="2">
                  <a:txBody>
                    <a:bodyPr/>
                    <a:lstStyle/>
                    <a:p>
                      <a:pPr algn="ctr"/>
                      <a:r>
                        <a:rPr lang="en-CA" sz="1300" b="1" dirty="0" smtClean="0"/>
                        <a:t>1G/10G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300" b="1" dirty="0" smtClean="0"/>
                        <a:t>40G Module</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c gridSpan="2">
                  <a:txBody>
                    <a:bodyPr/>
                    <a:lstStyle/>
                    <a:p>
                      <a:pPr algn="ctr"/>
                      <a:r>
                        <a:rPr lang="en-CA" sz="1300" b="1" dirty="0" smtClean="0"/>
                        <a:t>100G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r>
              <a:tr h="370840">
                <a:tc>
                  <a:txBody>
                    <a:bodyPr/>
                    <a:lstStyle/>
                    <a:p>
                      <a:endParaRPr lang="en-US" sz="1200" b="1" dirty="0">
                        <a:solidFill>
                          <a:srgbClr val="F2F2F2"/>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r>
              <a:tr h="370840">
                <a:tc>
                  <a:txBody>
                    <a:bodyPr/>
                    <a:lstStyle/>
                    <a:p>
                      <a:r>
                        <a:rPr lang="en-US" sz="1300" b="1" dirty="0" smtClean="0">
                          <a:solidFill>
                            <a:srgbClr val="F2F2F2"/>
                          </a:solidFill>
                        </a:rPr>
                        <a:t>50/50 Split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FTP-105S</a:t>
                      </a:r>
                      <a:endParaRPr lang="en-US" sz="1300" b="0" dirty="0">
                        <a:solidFill>
                          <a:schemeClr val="tx1"/>
                        </a:solidFill>
                      </a:endParaRPr>
                    </a:p>
                  </a:txBody>
                  <a:tcPr anchor="ctr">
                    <a:solidFill>
                      <a:schemeClr val="accent4">
                        <a:lumMod val="40000"/>
                        <a:lumOff val="60000"/>
                      </a:schemeClr>
                    </a:solidFill>
                  </a:tcPr>
                </a:tc>
              </a:tr>
              <a:tr h="370840">
                <a:tc>
                  <a:txBody>
                    <a:bodyPr/>
                    <a:lstStyle/>
                    <a:p>
                      <a:r>
                        <a:rPr lang="en-US" sz="1300" b="1" dirty="0" smtClean="0">
                          <a:solidFill>
                            <a:srgbClr val="F2F2F2"/>
                          </a:solidFill>
                        </a:rPr>
                        <a:t>70/30</a:t>
                      </a:r>
                      <a:r>
                        <a:rPr lang="en-US" sz="1300" b="1" baseline="0" dirty="0" smtClean="0">
                          <a:solidFill>
                            <a:srgbClr val="F2F2F2"/>
                          </a:solidFill>
                        </a:rPr>
                        <a:t> Spilt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FTP-107S</a:t>
                      </a:r>
                      <a:endParaRPr lang="en-US" sz="1300" b="0" dirty="0">
                        <a:solidFill>
                          <a:schemeClr val="tx1"/>
                        </a:solidFill>
                      </a:endParaRPr>
                    </a:p>
                  </a:txBody>
                  <a:tcPr anchor="ctr">
                    <a:solidFill>
                      <a:schemeClr val="accent4">
                        <a:lumMod val="20000"/>
                        <a:lumOff val="80000"/>
                      </a:schemeClr>
                    </a:solidFill>
                  </a:tcPr>
                </a:tc>
              </a:tr>
              <a:tr h="370840">
                <a:tc>
                  <a:txBody>
                    <a:bodyPr/>
                    <a:lstStyle/>
                    <a:p>
                      <a:r>
                        <a:rPr lang="en-US" sz="1300" b="1" dirty="0" smtClean="0">
                          <a:solidFill>
                            <a:srgbClr val="F2F2F2"/>
                          </a:solidFill>
                        </a:rPr>
                        <a:t>FortiCare</a:t>
                      </a:r>
                      <a:endParaRPr lang="en-US" sz="1300" b="1" dirty="0">
                        <a:solidFill>
                          <a:srgbClr val="F2F2F2"/>
                        </a:solidFill>
                      </a:endParaRPr>
                    </a:p>
                  </a:txBody>
                  <a:tcPr anchor="ctr">
                    <a:solidFill>
                      <a:schemeClr val="accent4"/>
                    </a:solidFill>
                  </a:tcPr>
                </a:tc>
                <a:tc gridSpan="6">
                  <a:txBody>
                    <a:bodyPr/>
                    <a:lstStyle/>
                    <a:p>
                      <a:pPr algn="ctr"/>
                      <a:r>
                        <a:rPr lang="en-US" sz="1300" b="0" dirty="0" smtClean="0">
                          <a:solidFill>
                            <a:schemeClr val="tx1"/>
                          </a:solidFill>
                        </a:rPr>
                        <a:t>8x5 Annual Contract</a:t>
                      </a:r>
                      <a:endParaRPr lang="en-US" sz="1300" b="0" dirty="0">
                        <a:solidFill>
                          <a:schemeClr val="tx1"/>
                        </a:solidFill>
                      </a:endParaRPr>
                    </a:p>
                  </a:txBody>
                  <a:tcPr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4" y="3046083"/>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643196279"/>
      </p:ext>
    </p:extLst>
  </p:cSld>
  <p:clrMapOvr>
    <a:masterClrMapping/>
  </p:clrMapOvr>
  <p:transition xmlns:p14="http://schemas.microsoft.com/office/powerpoint/2010/main">
    <p:wipe dir="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193730566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40834513"/>
              </p:ext>
            </p:extLst>
          </p:nvPr>
        </p:nvGraphicFramePr>
        <p:xfrm>
          <a:off x="252002" y="1260000"/>
          <a:ext cx="8639996" cy="4659205"/>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342334">
                <a:tc rowSpan="2">
                  <a:txBody>
                    <a:bodyPr/>
                    <a:lstStyle/>
                    <a:p>
                      <a:pPr algn="ctr" fontAlgn="ctr"/>
                      <a:r>
                        <a:rPr lang="en-US" sz="1600" b="1" u="none" strike="noStrike" dirty="0" smtClean="0">
                          <a:solidFill>
                            <a:schemeClr val="bg1"/>
                          </a:solidFill>
                          <a:effectLst/>
                        </a:rPr>
                        <a:t>Virtual Appliance</a:t>
                      </a:r>
                    </a:p>
                  </a:txBody>
                  <a:tcPr marL="127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4">
                  <a:txBody>
                    <a:bodyPr/>
                    <a:lstStyle/>
                    <a:p>
                      <a:pPr algn="ctr" fontAlgn="ctr"/>
                      <a:r>
                        <a:rPr lang="en-US" sz="1100" u="none" strike="noStrike" dirty="0">
                          <a:effectLst/>
                        </a:rPr>
                        <a:t>VMware</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fontAlgn="ctr"/>
                      <a:r>
                        <a:rPr lang="en-US" sz="1100" u="none" strike="noStrike" dirty="0">
                          <a:effectLst/>
                        </a:rPr>
                        <a:t>Citrix</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1100" u="none" strike="noStrike" dirty="0">
                          <a:effectLst/>
                        </a:rPr>
                        <a:t>Open Source</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1100" u="none" strike="noStrike" dirty="0">
                          <a:effectLst/>
                        </a:rPr>
                        <a:t>Amazon</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2">
                  <a:txBody>
                    <a:bodyPr/>
                    <a:lstStyle/>
                    <a:p>
                      <a:pPr algn="ctr" fontAlgn="ctr"/>
                      <a:r>
                        <a:rPr lang="en-US" sz="1100" u="none" strike="noStrike" dirty="0">
                          <a:effectLst/>
                        </a:rPr>
                        <a:t>Microsoft</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55119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100" b="0" u="none" strike="noStrike" dirty="0" smtClean="0">
                          <a:solidFill>
                            <a:srgbClr val="FFFFFF"/>
                          </a:solidFill>
                          <a:effectLst/>
                        </a:rPr>
                        <a:t>vSphere v4.0/4.1</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v5.0</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v5.1</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v5.5</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p>
                    <a:p>
                      <a:pPr algn="ctr" fontAlgn="ctr"/>
                      <a:r>
                        <a:rPr lang="en-US" sz="1100" b="0" u="none" strike="noStrike" dirty="0" smtClean="0">
                          <a:solidFill>
                            <a:srgbClr val="FFFFFF"/>
                          </a:solidFill>
                          <a:effectLst/>
                        </a:rPr>
                        <a:t>Server</a:t>
                      </a:r>
                    </a:p>
                    <a:p>
                      <a:pPr algn="ctr" fontAlgn="ctr"/>
                      <a:r>
                        <a:rPr lang="en-US" sz="1100" b="0" u="none" strike="noStrike" dirty="0" smtClean="0">
                          <a:solidFill>
                            <a:srgbClr val="FFFFFF"/>
                          </a:solidFill>
                          <a:effectLst/>
                        </a:rPr>
                        <a:t>v5.6 SP2</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p>
                    <a:p>
                      <a:pPr algn="ctr" fontAlgn="ctr"/>
                      <a:r>
                        <a:rPr lang="en-US" sz="1100" b="0" u="none" strike="noStrike" dirty="0" smtClean="0">
                          <a:solidFill>
                            <a:srgbClr val="FFFFFF"/>
                          </a:solidFill>
                          <a:effectLst/>
                        </a:rPr>
                        <a:t>Server v6.0</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KVM</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AWS</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Hyper-V 2008 R2</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Hyper-V 2012</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42334">
                <a:tc>
                  <a:txBody>
                    <a:bodyPr/>
                    <a:lstStyle/>
                    <a:p>
                      <a:pPr algn="l" fontAlgn="ctr"/>
                      <a:r>
                        <a:rPr lang="en-US" sz="1100" b="1" u="none" strike="noStrike" dirty="0">
                          <a:solidFill>
                            <a:schemeClr val="bg1"/>
                          </a:solidFill>
                          <a:effectLst/>
                          <a:latin typeface="Arial"/>
                          <a:cs typeface="Arial"/>
                        </a:rPr>
                        <a:t>FortiGate-</a:t>
                      </a:r>
                      <a:r>
                        <a:rPr lang="en-US" sz="1100" b="1" u="none" strike="noStrike" dirty="0" smtClean="0">
                          <a:solidFill>
                            <a:schemeClr val="bg1"/>
                          </a:solidFill>
                          <a:effectLst/>
                          <a:latin typeface="Arial"/>
                          <a:cs typeface="Arial"/>
                        </a:rPr>
                        <a:t>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FortiManager-VM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FortiAnalyzer-VM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FortiWeb-VM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200" dirty="0" smtClean="0">
                        <a:solidFill>
                          <a:srgbClr val="36424A"/>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FortiMail-VM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637F7F"/>
                          </a:solidFill>
                          <a:effectLst/>
                        </a:rPr>
                        <a:t> </a:t>
                      </a:r>
                      <a:endParaRPr lang="en-US" sz="1200" b="0" i="0" u="none" strike="noStrike">
                        <a:solidFill>
                          <a:srgbClr val="637F7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FortiAuthenticator-VM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446E60"/>
                          </a:solidFill>
                          <a:latin typeface="Zapf Dingbats"/>
                          <a:ea typeface="Zapf Dingbats"/>
                          <a:cs typeface="Zapf Dingbats"/>
                          <a:sym typeface="Zapf Dingbats"/>
                        </a:rPr>
                        <a:t>✔</a:t>
                      </a:r>
                      <a:endParaRPr lang="en-US" sz="1200" b="0" i="0" dirty="0" smtClean="0">
                        <a:solidFill>
                          <a:srgbClr val="446E60"/>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FortiADC-VM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200" u="none" strike="noStrike">
                          <a:solidFill>
                            <a:schemeClr val="tx1"/>
                          </a:solidFill>
                          <a:effectLst/>
                        </a:rPr>
                        <a:t> </a:t>
                      </a:r>
                      <a:endParaRPr lang="en-US" sz="1200" b="0" i="0" u="none" strike="noStrike">
                        <a:solidFill>
                          <a:schemeClr val="tx1"/>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rgbClr val="36424A"/>
                          </a:solidFill>
                          <a:effectLst/>
                        </a:rPr>
                        <a:t> </a:t>
                      </a:r>
                      <a:endParaRPr lang="en-US" sz="1200" b="0" i="0" dirty="0" smtClean="0">
                        <a:solidFill>
                          <a:srgbClr val="446E60"/>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FortiCache-VM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i="0" u="none" strike="noStrike" dirty="0" smtClean="0">
                          <a:solidFill>
                            <a:schemeClr val="bg1"/>
                          </a:solidFill>
                          <a:effectLst/>
                          <a:latin typeface="Arial"/>
                          <a:cs typeface="Arial"/>
                        </a:rPr>
                        <a:t>FortiVoice-VM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i="0" u="none" strike="noStrike" dirty="0" smtClean="0">
                          <a:solidFill>
                            <a:schemeClr val="bg1"/>
                          </a:solidFill>
                          <a:effectLst/>
                          <a:latin typeface="Arial"/>
                          <a:cs typeface="Arial"/>
                        </a:rPr>
                        <a:t>FortiRecorder-VM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rgbClr val="446E60"/>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FortiSandbox-VM</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r>
            </a:tbl>
          </a:graphicData>
        </a:graphic>
      </p:graphicFrame>
      <p:sp>
        <p:nvSpPr>
          <p:cNvPr id="33" name="TextBox 32"/>
          <p:cNvSpPr txBox="1"/>
          <p:nvPr/>
        </p:nvSpPr>
        <p:spPr>
          <a:xfrm>
            <a:off x="7394328" y="3132955"/>
            <a:ext cx="228600"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
        <p:nvSpPr>
          <p:cNvPr id="34" name="TextBox 33"/>
          <p:cNvSpPr txBox="1"/>
          <p:nvPr/>
        </p:nvSpPr>
        <p:spPr>
          <a:xfrm>
            <a:off x="208703" y="6033923"/>
            <a:ext cx="31242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 as pay-as-you-go licensing option</a:t>
            </a:r>
          </a:p>
        </p:txBody>
      </p:sp>
      <p:sp>
        <p:nvSpPr>
          <p:cNvPr id="6" name="TextBox 5"/>
          <p:cNvSpPr txBox="1"/>
          <p:nvPr/>
        </p:nvSpPr>
        <p:spPr>
          <a:xfrm>
            <a:off x="7394875" y="2084254"/>
            <a:ext cx="228600"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18013659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3" y="1325563"/>
            <a:ext cx="8675687" cy="4840989"/>
          </a:xfrm>
        </p:spPr>
        <p:txBody>
          <a:bodyPr numCol="3"/>
          <a:lstStyle/>
          <a:p>
            <a:pPr marL="0" indent="0">
              <a:buNone/>
            </a:pPr>
            <a:r>
              <a:rPr lang="en-US" sz="1000" b="1" dirty="0" smtClean="0"/>
              <a:t>Aug2014</a:t>
            </a:r>
            <a:r>
              <a:rPr lang="en-US" sz="1000" b="1" dirty="0"/>
              <a:t>	</a:t>
            </a:r>
          </a:p>
          <a:p>
            <a:r>
              <a:rPr lang="en-US" sz="1000" dirty="0"/>
              <a:t>Adds FG</a:t>
            </a:r>
            <a:r>
              <a:rPr lang="en-US" sz="1000" dirty="0" smtClean="0"/>
              <a:t>-5001D &amp; FCTL-5903C</a:t>
            </a:r>
          </a:p>
          <a:p>
            <a:r>
              <a:rPr lang="en-US" sz="1000" dirty="0" smtClean="0"/>
              <a:t>Remove FG/FWF20C (EOL)</a:t>
            </a:r>
          </a:p>
          <a:p>
            <a:r>
              <a:rPr lang="en-US" sz="1000" dirty="0" smtClean="0"/>
              <a:t>Realign FortiGate segments</a:t>
            </a:r>
          </a:p>
          <a:p>
            <a:r>
              <a:rPr lang="en-US" sz="1000" dirty="0" smtClean="0"/>
              <a:t>Add </a:t>
            </a:r>
            <a:r>
              <a:rPr lang="en-US" sz="1000" dirty="0" err="1" smtClean="0"/>
              <a:t>Vmware</a:t>
            </a:r>
            <a:r>
              <a:rPr lang="en-US" sz="1000" dirty="0" smtClean="0"/>
              <a:t> 5.5 support into matrix</a:t>
            </a:r>
          </a:p>
          <a:p>
            <a:endParaRPr lang="en-US" sz="1000" dirty="0"/>
          </a:p>
          <a:p>
            <a:pPr marL="0" indent="0">
              <a:buNone/>
            </a:pPr>
            <a:r>
              <a:rPr lang="en-US" sz="1000" b="1" dirty="0" smtClean="0"/>
              <a:t>Sep </a:t>
            </a:r>
            <a:r>
              <a:rPr lang="en-US" sz="1000" b="1" dirty="0"/>
              <a:t>2014	</a:t>
            </a:r>
          </a:p>
          <a:p>
            <a:r>
              <a:rPr lang="en-US" sz="1000" dirty="0" smtClean="0"/>
              <a:t>Add FG-70,80D, 60D-3G4G, 94d-POE</a:t>
            </a:r>
          </a:p>
          <a:p>
            <a:r>
              <a:rPr lang="en-US" sz="1000" dirty="0" smtClean="0"/>
              <a:t>Remove FS-548B</a:t>
            </a:r>
          </a:p>
          <a:p>
            <a:r>
              <a:rPr lang="en-US" sz="1000" dirty="0" smtClean="0"/>
              <a:t>Update all FML specs</a:t>
            </a:r>
          </a:p>
          <a:p>
            <a:endParaRPr lang="en-US" sz="1000" dirty="0"/>
          </a:p>
          <a:p>
            <a:pPr marL="0" indent="0">
              <a:buNone/>
            </a:pPr>
            <a:r>
              <a:rPr lang="en-US" sz="1000" b="1" dirty="0" smtClean="0"/>
              <a:t>Oct </a:t>
            </a:r>
            <a:r>
              <a:rPr lang="en-US" sz="1000" b="1" dirty="0"/>
              <a:t>2014	</a:t>
            </a:r>
          </a:p>
          <a:p>
            <a:r>
              <a:rPr lang="en-US" sz="1000" dirty="0" smtClean="0"/>
              <a:t>Update VM matrix</a:t>
            </a:r>
          </a:p>
          <a:p>
            <a:r>
              <a:rPr lang="en-US" sz="1000" dirty="0" smtClean="0"/>
              <a:t>Remove </a:t>
            </a:r>
            <a:r>
              <a:rPr lang="en-US" sz="1000" dirty="0" err="1" smtClean="0"/>
              <a:t>Eoling</a:t>
            </a:r>
            <a:r>
              <a:rPr lang="en-US" sz="1000" dirty="0" smtClean="0"/>
              <a:t> products – FS-248B-DPS, FG-60C-SFP</a:t>
            </a:r>
          </a:p>
          <a:p>
            <a:endParaRPr lang="en-US" sz="1000" dirty="0"/>
          </a:p>
          <a:p>
            <a:pPr marL="0" indent="0">
              <a:buNone/>
            </a:pPr>
            <a:r>
              <a:rPr lang="en-US" sz="1000" b="1" dirty="0" smtClean="0"/>
              <a:t>Nov 2014</a:t>
            </a:r>
            <a:r>
              <a:rPr lang="en-US" sz="1000" b="1" dirty="0"/>
              <a:t>	</a:t>
            </a:r>
          </a:p>
          <a:p>
            <a:r>
              <a:rPr lang="en-US" sz="1000" dirty="0" smtClean="0"/>
              <a:t>Add FG/FWF-92D, FSW-3032D, FDD-200B</a:t>
            </a:r>
          </a:p>
          <a:p>
            <a:pPr marL="0" indent="0">
              <a:buNone/>
            </a:pPr>
            <a:r>
              <a:rPr lang="en-US" sz="1000" b="1" dirty="0" smtClean="0"/>
              <a:t>Dec 2014</a:t>
            </a:r>
            <a:r>
              <a:rPr lang="en-US" sz="1000" b="1" dirty="0"/>
              <a:t>	</a:t>
            </a:r>
          </a:p>
          <a:p>
            <a:r>
              <a:rPr lang="en-US" sz="1000" dirty="0" smtClean="0"/>
              <a:t>Adds FortiTap Series</a:t>
            </a:r>
          </a:p>
          <a:p>
            <a:r>
              <a:rPr lang="en-US" sz="1000" dirty="0" smtClean="0"/>
              <a:t>New template</a:t>
            </a:r>
            <a:endParaRPr lang="en-US" sz="1000" dirty="0"/>
          </a:p>
          <a:p>
            <a:endParaRPr lang="en-US" sz="1000" dirty="0" smtClean="0"/>
          </a:p>
          <a:p>
            <a:pPr marL="0" indent="0">
              <a:buNone/>
            </a:pPr>
            <a:r>
              <a:rPr lang="en-US" sz="1000" b="1" dirty="0" smtClean="0"/>
              <a:t>Jan 2015</a:t>
            </a:r>
            <a:r>
              <a:rPr lang="en-US" sz="1000" b="1" dirty="0"/>
              <a:t>	</a:t>
            </a:r>
          </a:p>
          <a:p>
            <a:r>
              <a:rPr lang="en-US" sz="1000" dirty="0" smtClean="0"/>
              <a:t>Add New </a:t>
            </a:r>
            <a:r>
              <a:rPr lang="en-US" sz="1000" dirty="0" err="1" smtClean="0"/>
              <a:t>fortiAPs</a:t>
            </a:r>
            <a:r>
              <a:rPr lang="en-US" sz="1000" dirty="0" smtClean="0"/>
              <a:t>, ADC, FG-1000D,1200D, 3200D</a:t>
            </a:r>
          </a:p>
          <a:p>
            <a:r>
              <a:rPr lang="en-US" sz="1000" dirty="0" smtClean="0"/>
              <a:t>Remove FG/FWF-60C and 40C (EoL)</a:t>
            </a:r>
          </a:p>
          <a:p>
            <a:r>
              <a:rPr lang="en-US" sz="1000" dirty="0" smtClean="0"/>
              <a:t>Remove main product pages for sun setting products: 300C,600C,1240B, 3040B,3140B</a:t>
            </a:r>
            <a:endParaRPr lang="en-US" sz="1000" dirty="0"/>
          </a:p>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a:t>
            </a:r>
            <a:r>
              <a:rPr lang="en-US" sz="1000" dirty="0" smtClean="0"/>
              <a:t>Matrix</a:t>
            </a:r>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182355475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359" name="Rounded Rectangle 358"/>
          <p:cNvSpPr/>
          <p:nvPr/>
        </p:nvSpPr>
        <p:spPr>
          <a:xfrm>
            <a:off x="914400" y="2133600"/>
            <a:ext cx="1447800" cy="1219200"/>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V="1">
            <a:off x="3124200" y="2057400"/>
            <a:ext cx="0" cy="228600"/>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52400"/>
            <a:ext cx="3886200" cy="1752600"/>
          </a:xfrm>
          <a:prstGeom prst="roundRect">
            <a:avLst>
              <a:gd name="adj" fmla="val 12592"/>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52400"/>
            <a:ext cx="2743200" cy="6006029"/>
          </a:xfrm>
          <a:prstGeom prst="roundRect">
            <a:avLst>
              <a:gd name="adj" fmla="val 6803"/>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a:off x="3352800" y="2667000"/>
            <a:ext cx="457201" cy="1"/>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121920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600200"/>
            <a:ext cx="1295400" cy="2514600"/>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3657601"/>
            <a:ext cx="3886200" cy="2500828"/>
          </a:xfrm>
          <a:prstGeom prst="roundRect">
            <a:avLst>
              <a:gd name="adj" fmla="val 6803"/>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4267200"/>
            <a:ext cx="1752600" cy="1891229"/>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368" name="Picture 367" descr="Cloud-Blue.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2400" y="457200"/>
            <a:ext cx="1258888" cy="839788"/>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9" name="Picture 5" descr="FortiAnalyzer_Icon_1U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038600" y="650294"/>
            <a:ext cx="1093794" cy="68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0" name="Picture 28" descr="FortiManager_Icon_1U_Lt-s.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029200" y="685800"/>
            <a:ext cx="109844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1" name="Picture 25" descr="FortiMail_Icon_1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720139" y="2372298"/>
            <a:ext cx="73292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2" name="Picture 18" descr="FortiWifi_Icon_1U_Lt-s.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0" y="2743200"/>
            <a:ext cx="974684"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3" name="Picture 30" descr="FortiDDoS_Icon_1U.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324600" y="4461830"/>
            <a:ext cx="735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4" name="Picture 6" descr="FortiClient_Icon_L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33400" y="4875881"/>
            <a:ext cx="550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74"/>
          <p:cNvGrpSpPr/>
          <p:nvPr/>
        </p:nvGrpSpPr>
        <p:grpSpPr>
          <a:xfrm>
            <a:off x="2133600" y="609600"/>
            <a:ext cx="990600" cy="762000"/>
            <a:chOff x="4736709" y="3604167"/>
            <a:chExt cx="1271289" cy="883552"/>
          </a:xfrm>
        </p:grpSpPr>
        <p:pic>
          <p:nvPicPr>
            <p:cNvPr id="376" name="Picture 375" descr="2U_L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7" name="Picture 37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378" name="Picture 15" descr="FortiWeb_Icon_1U_Lt-s.png"/>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239000" y="4461830"/>
            <a:ext cx="73681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378"/>
          <p:cNvGrpSpPr/>
          <p:nvPr/>
        </p:nvGrpSpPr>
        <p:grpSpPr>
          <a:xfrm>
            <a:off x="7696200" y="1143000"/>
            <a:ext cx="1186543" cy="855892"/>
            <a:chOff x="7315200" y="152400"/>
            <a:chExt cx="1186543" cy="855892"/>
          </a:xfrm>
        </p:grpSpPr>
        <p:grpSp>
          <p:nvGrpSpPr>
            <p:cNvPr id="4" name="Group 7"/>
            <p:cNvGrpSpPr/>
            <p:nvPr/>
          </p:nvGrpSpPr>
          <p:grpSpPr>
            <a:xfrm>
              <a:off x="7391400" y="381000"/>
              <a:ext cx="1028700" cy="627292"/>
              <a:chOff x="7086600" y="838200"/>
              <a:chExt cx="1028700" cy="627292"/>
            </a:xfrm>
          </p:grpSpPr>
          <p:pic>
            <p:nvPicPr>
              <p:cNvPr id="382" name="Picture 381"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3" name="Picture 382"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4" name="Picture 383"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1" name="TextBox 22"/>
            <p:cNvSpPr txBox="1"/>
            <p:nvPr/>
          </p:nvSpPr>
          <p:spPr>
            <a:xfrm>
              <a:off x="7315200" y="152400"/>
              <a:ext cx="118654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Application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5" name="Group 384"/>
          <p:cNvGrpSpPr/>
          <p:nvPr/>
        </p:nvGrpSpPr>
        <p:grpSpPr>
          <a:xfrm>
            <a:off x="7010400" y="5147630"/>
            <a:ext cx="1028700" cy="855892"/>
            <a:chOff x="7391400" y="152400"/>
            <a:chExt cx="1028700" cy="855892"/>
          </a:xfrm>
        </p:grpSpPr>
        <p:grpSp>
          <p:nvGrpSpPr>
            <p:cNvPr id="6" name="Group 7"/>
            <p:cNvGrpSpPr/>
            <p:nvPr/>
          </p:nvGrpSpPr>
          <p:grpSpPr>
            <a:xfrm>
              <a:off x="7391400" y="381000"/>
              <a:ext cx="1028700" cy="627292"/>
              <a:chOff x="7086600" y="838200"/>
              <a:chExt cx="1028700" cy="627292"/>
            </a:xfrm>
          </p:grpSpPr>
          <p:pic>
            <p:nvPicPr>
              <p:cNvPr id="388" name="Picture 28"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 name="Picture 388"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0" name="Picture 389"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7" name="TextBox 386"/>
            <p:cNvSpPr txBox="1"/>
            <p:nvPr/>
          </p:nvSpPr>
          <p:spPr>
            <a:xfrm>
              <a:off x="7467600" y="152400"/>
              <a:ext cx="84350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7" name="Group 390"/>
          <p:cNvGrpSpPr/>
          <p:nvPr/>
        </p:nvGrpSpPr>
        <p:grpSpPr>
          <a:xfrm>
            <a:off x="7772400" y="152400"/>
            <a:ext cx="1028700" cy="855892"/>
            <a:chOff x="7391400" y="152400"/>
            <a:chExt cx="1028700" cy="855892"/>
          </a:xfrm>
        </p:grpSpPr>
        <p:grpSp>
          <p:nvGrpSpPr>
            <p:cNvPr id="8" name="Group 7"/>
            <p:cNvGrpSpPr/>
            <p:nvPr/>
          </p:nvGrpSpPr>
          <p:grpSpPr>
            <a:xfrm>
              <a:off x="7391400" y="381000"/>
              <a:ext cx="1028700" cy="627292"/>
              <a:chOff x="7086600" y="838200"/>
              <a:chExt cx="1028700" cy="627292"/>
            </a:xfrm>
          </p:grpSpPr>
          <p:pic>
            <p:nvPicPr>
              <p:cNvPr id="394" name="Picture 34"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 name="Picture 394"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6" name="Picture 395"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3" name="TextBox 392"/>
            <p:cNvSpPr txBox="1"/>
            <p:nvPr/>
          </p:nvSpPr>
          <p:spPr>
            <a:xfrm>
              <a:off x="7543800" y="152400"/>
              <a:ext cx="7473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9" name="Group 396"/>
          <p:cNvGrpSpPr/>
          <p:nvPr/>
        </p:nvGrpSpPr>
        <p:grpSpPr>
          <a:xfrm>
            <a:off x="7772400" y="2067498"/>
            <a:ext cx="1028700" cy="855892"/>
            <a:chOff x="7391400" y="152400"/>
            <a:chExt cx="1028700" cy="855892"/>
          </a:xfrm>
        </p:grpSpPr>
        <p:grpSp>
          <p:nvGrpSpPr>
            <p:cNvPr id="10" name="Group 7"/>
            <p:cNvGrpSpPr/>
            <p:nvPr/>
          </p:nvGrpSpPr>
          <p:grpSpPr>
            <a:xfrm>
              <a:off x="7391400" y="381000"/>
              <a:ext cx="1028700" cy="627292"/>
              <a:chOff x="7086600" y="838200"/>
              <a:chExt cx="1028700" cy="627292"/>
            </a:xfrm>
          </p:grpSpPr>
          <p:pic>
            <p:nvPicPr>
              <p:cNvPr id="400" name="Picture 40"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1" name="Picture 400"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2" name="Picture 401"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9" name="TextBox 398"/>
            <p:cNvSpPr txBox="1"/>
            <p:nvPr/>
          </p:nvSpPr>
          <p:spPr>
            <a:xfrm>
              <a:off x="7543800" y="152400"/>
              <a:ext cx="82586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sp>
        <p:nvSpPr>
          <p:cNvPr id="403" name="TextBox 402"/>
          <p:cNvSpPr txBox="1"/>
          <p:nvPr/>
        </p:nvSpPr>
        <p:spPr>
          <a:xfrm>
            <a:off x="6793090" y="1353979"/>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FortiDB</a:t>
            </a:r>
            <a:endParaRPr kumimoji="0" lang="en-US" sz="1000" b="1" i="0" u="none" strike="noStrike" kern="0" cap="none" spc="0" normalizeH="0" baseline="0" noProof="0" dirty="0">
              <a:ln>
                <a:noFill/>
              </a:ln>
              <a:solidFill>
                <a:schemeClr val="accent6"/>
              </a:solidFill>
              <a:effectLst/>
              <a:uLnTx/>
              <a:uFillTx/>
            </a:endParaRPr>
          </a:p>
        </p:txBody>
      </p:sp>
      <p:cxnSp>
        <p:nvCxnSpPr>
          <p:cNvPr id="404" name="Straight Connector 403"/>
          <p:cNvCxnSpPr>
            <a:stCxn id="373" idx="3"/>
            <a:endCxn id="378" idx="1"/>
          </p:cNvCxnSpPr>
          <p:nvPr/>
        </p:nvCxnSpPr>
        <p:spPr>
          <a:xfrm>
            <a:off x="7060163" y="4690430"/>
            <a:ext cx="178837"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4842830"/>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a:stCxn id="371" idx="3"/>
          </p:cNvCxnSpPr>
          <p:nvPr/>
        </p:nvCxnSpPr>
        <p:spPr>
          <a:xfrm>
            <a:off x="7453061" y="2600898"/>
            <a:ext cx="319339" cy="8846"/>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a:stCxn id="371" idx="1"/>
          </p:cNvCxnSpPr>
          <p:nvPr/>
        </p:nvCxnSpPr>
        <p:spPr>
          <a:xfrm flipH="1">
            <a:off x="6400800" y="2600898"/>
            <a:ext cx="319339" cy="0"/>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a:stCxn id="382" idx="1"/>
          </p:cNvCxnSpPr>
          <p:nvPr/>
        </p:nvCxnSpPr>
        <p:spPr>
          <a:xfrm flipH="1" flipV="1">
            <a:off x="6400800" y="1676400"/>
            <a:ext cx="1371600" cy="8846"/>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685800"/>
            <a:ext cx="1371600" cy="8846"/>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0" y="489992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FortiWeb</a:t>
            </a:r>
            <a:endParaRPr kumimoji="0" lang="en-US" sz="1000" b="1" i="0" u="none" strike="noStrike" kern="0" cap="none" spc="0" normalizeH="0" baseline="0" noProof="0" dirty="0">
              <a:ln>
                <a:noFill/>
              </a:ln>
              <a:solidFill>
                <a:schemeClr val="accent6"/>
              </a:solidFill>
              <a:effectLst/>
              <a:uLnTx/>
              <a:uFillTx/>
            </a:endParaRPr>
          </a:p>
        </p:txBody>
      </p:sp>
      <p:sp>
        <p:nvSpPr>
          <p:cNvPr id="411" name="TextBox 410"/>
          <p:cNvSpPr txBox="1"/>
          <p:nvPr/>
        </p:nvSpPr>
        <p:spPr>
          <a:xfrm>
            <a:off x="6400800" y="4899920"/>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FortiDDoS</a:t>
            </a:r>
            <a:endParaRPr kumimoji="0" lang="en-US" sz="1000" b="1" i="0" u="none" strike="noStrike" kern="0" cap="none" spc="0" normalizeH="0" baseline="0" noProof="0" dirty="0">
              <a:ln>
                <a:noFill/>
              </a:ln>
              <a:solidFill>
                <a:schemeClr val="accent6"/>
              </a:solidFill>
              <a:effectLst/>
              <a:uLnTx/>
              <a:uFillTx/>
            </a:endParaRPr>
          </a:p>
        </p:txBody>
      </p:sp>
      <p:sp>
        <p:nvSpPr>
          <p:cNvPr id="412" name="TextBox 411"/>
          <p:cNvSpPr txBox="1"/>
          <p:nvPr/>
        </p:nvSpPr>
        <p:spPr>
          <a:xfrm>
            <a:off x="6749809" y="2797366"/>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FortiMail</a:t>
            </a:r>
            <a:endParaRPr kumimoji="0" lang="en-US" sz="1000" b="1" i="0" u="none" strike="noStrike" kern="0" cap="none" spc="0" normalizeH="0" baseline="0" noProof="0" dirty="0">
              <a:ln>
                <a:noFill/>
              </a:ln>
              <a:solidFill>
                <a:schemeClr val="accent6"/>
              </a:solidFill>
              <a:effectLst/>
              <a:uLnTx/>
              <a:uFillTx/>
            </a:endParaRPr>
          </a:p>
        </p:txBody>
      </p:sp>
      <p:pic>
        <p:nvPicPr>
          <p:cNvPr id="413" name="Picture 7" descr="FortiADC_1U_Icon[1].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077200" y="4461830"/>
            <a:ext cx="762000" cy="47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 name="TextBox 413"/>
          <p:cNvSpPr txBox="1"/>
          <p:nvPr/>
        </p:nvSpPr>
        <p:spPr>
          <a:xfrm>
            <a:off x="8025648" y="4899920"/>
            <a:ext cx="975460"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FortiADC/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Coyote Point</a:t>
            </a:r>
          </a:p>
        </p:txBody>
      </p:sp>
      <p:pic>
        <p:nvPicPr>
          <p:cNvPr id="415" name="Picture 414" descr="Internet.png"/>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a:off x="2362200" y="2133600"/>
            <a:ext cx="1371600" cy="1011962"/>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 name="Picture 20" descr="WLAN-Lt.png"/>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533400" y="3124200"/>
            <a:ext cx="97181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 name="Picture 26" descr="1U_Lt-s_x200.png"/>
          <p:cNvPicPr>
            <a:picLocks noChangeAspect="1"/>
          </p:cNvPicPr>
          <p:nvPr/>
        </p:nvPicPr>
        <p:blipFill>
          <a:blip r:embed="rId16" cstate="print">
            <a:extLst>
              <a:ext uri="{28A0092B-C50C-407E-A947-70E740481C1C}">
                <a14:useLocalDpi xmlns:a14="http://schemas.microsoft.com/office/drawing/2010/main"/>
              </a:ext>
            </a:extLst>
          </a:blip>
          <a:srcRect/>
          <a:stretch>
            <a:fillRect/>
          </a:stretch>
        </p:blipFill>
        <p:spPr bwMode="auto">
          <a:xfrm>
            <a:off x="3371589" y="4309430"/>
            <a:ext cx="756179" cy="66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 name="Picture 20" descr="WLAN-Lt.png"/>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3200400" y="5376230"/>
            <a:ext cx="97181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20" name="Straight Connector 419"/>
          <p:cNvCxnSpPr/>
          <p:nvPr/>
        </p:nvCxnSpPr>
        <p:spPr>
          <a:xfrm>
            <a:off x="2819400" y="39624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3962400"/>
            <a:ext cx="0" cy="457200"/>
          </a:xfrm>
          <a:prstGeom prst="line">
            <a:avLst/>
          </a:prstGeom>
          <a:noFill/>
          <a:ln w="9525" cap="flat" cmpd="sng" algn="ctr">
            <a:solidFill>
              <a:srgbClr val="4F81BD">
                <a:shade val="95000"/>
                <a:satMod val="105000"/>
              </a:srgbClr>
            </a:solidFill>
            <a:prstDash val="solid"/>
          </a:ln>
          <a:effectLst/>
        </p:spPr>
      </p:cxnSp>
      <p:grpSp>
        <p:nvGrpSpPr>
          <p:cNvPr id="11" name="Group 421"/>
          <p:cNvGrpSpPr/>
          <p:nvPr/>
        </p:nvGrpSpPr>
        <p:grpSpPr>
          <a:xfrm>
            <a:off x="3124200" y="647700"/>
            <a:ext cx="1012825" cy="692150"/>
            <a:chOff x="1425575" y="1136650"/>
            <a:chExt cx="1506538" cy="936625"/>
          </a:xfrm>
        </p:grpSpPr>
        <p:pic>
          <p:nvPicPr>
            <p:cNvPr id="423" name="Picture 22" descr="1U_Lt-s_x200.png"/>
            <p:cNvPicPr>
              <a:picLocks noChangeAspect="1"/>
            </p:cNvPicPr>
            <p:nvPr/>
          </p:nvPicPr>
          <p:blipFill>
            <a:blip r:embed="rId17" cstate="print">
              <a:extLst>
                <a:ext uri="{28A0092B-C50C-407E-A947-70E740481C1C}">
                  <a14:useLocalDpi xmlns:a14="http://schemas.microsoft.com/office/drawing/2010/main"/>
                </a:ext>
              </a:extLst>
            </a:blip>
            <a:srcRect/>
            <a:stretch>
              <a:fillRect/>
            </a:stretch>
          </p:blipFill>
          <p:spPr bwMode="auto">
            <a:xfrm>
              <a:off x="1425575" y="1136650"/>
              <a:ext cx="1506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4" name="Picture 14" descr="FortiAuthenticator_Icon.png"/>
            <p:cNvPicPr>
              <a:picLocks noChangeAspect="1"/>
            </p:cNvPicPr>
            <p:nvPr/>
          </p:nvPicPr>
          <p:blipFill>
            <a:blip r:embed="rId18" cstate="print">
              <a:extLst>
                <a:ext uri="{28A0092B-C50C-407E-A947-70E740481C1C}">
                  <a14:useLocalDpi xmlns:a14="http://schemas.microsoft.com/office/drawing/2010/main"/>
                </a:ext>
              </a:extLst>
            </a:blip>
            <a:srcRect/>
            <a:stretch>
              <a:fillRect/>
            </a:stretch>
          </p:blipFill>
          <p:spPr bwMode="auto">
            <a:xfrm>
              <a:off x="1763110" y="1196592"/>
              <a:ext cx="831850" cy="611188"/>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425" name="Straight Connector 424"/>
          <p:cNvCxnSpPr/>
          <p:nvPr/>
        </p:nvCxnSpPr>
        <p:spPr>
          <a:xfrm>
            <a:off x="2667000" y="1447800"/>
            <a:ext cx="0" cy="228600"/>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505200" y="1371600"/>
            <a:ext cx="0" cy="304800"/>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1219200"/>
            <a:ext cx="0" cy="457200"/>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flipH="1">
            <a:off x="5638800" y="1371600"/>
            <a:ext cx="2" cy="304800"/>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438400" y="489992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FortiSwitch</a:t>
            </a:r>
            <a:endParaRPr kumimoji="0" lang="en-US" sz="1000" b="1" i="0" u="none" strike="noStrike" kern="0" cap="none" spc="0" normalizeH="0" baseline="0" noProof="0" dirty="0">
              <a:ln>
                <a:noFill/>
              </a:ln>
              <a:solidFill>
                <a:schemeClr val="accent6"/>
              </a:solidFill>
              <a:effectLst/>
              <a:uLnTx/>
              <a:uFillTx/>
            </a:endParaRPr>
          </a:p>
        </p:txBody>
      </p:sp>
      <p:sp>
        <p:nvSpPr>
          <p:cNvPr id="430" name="TextBox 429"/>
          <p:cNvSpPr txBox="1"/>
          <p:nvPr/>
        </p:nvSpPr>
        <p:spPr>
          <a:xfrm>
            <a:off x="3523989" y="489992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FortiAP</a:t>
            </a:r>
            <a:endParaRPr kumimoji="0" lang="en-US" sz="1000" b="1" i="0" u="none" strike="noStrike" kern="0" cap="none" spc="0" normalizeH="0" baseline="0" noProof="0" dirty="0">
              <a:ln>
                <a:noFill/>
              </a:ln>
              <a:solidFill>
                <a:schemeClr val="accent6"/>
              </a:solidFill>
              <a:effectLst/>
              <a:uLnTx/>
              <a:uFillTx/>
            </a:endParaRPr>
          </a:p>
        </p:txBody>
      </p:sp>
      <p:cxnSp>
        <p:nvCxnSpPr>
          <p:cNvPr id="431" name="Straight Connector 430"/>
          <p:cNvCxnSpPr/>
          <p:nvPr/>
        </p:nvCxnSpPr>
        <p:spPr>
          <a:xfrm>
            <a:off x="609600"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5029200" y="2971800"/>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FortiGate</a:t>
            </a:r>
            <a:endParaRPr kumimoji="0" lang="en-US" sz="1000" b="1" i="0" u="none" strike="noStrike" kern="0" cap="none" spc="0" normalizeH="0" baseline="0" noProof="0" dirty="0">
              <a:ln>
                <a:noFill/>
              </a:ln>
              <a:solidFill>
                <a:schemeClr val="accent6"/>
              </a:solidFill>
              <a:effectLst/>
              <a:uLnTx/>
              <a:uFillTx/>
            </a:endParaRPr>
          </a:p>
        </p:txBody>
      </p:sp>
      <p:sp>
        <p:nvSpPr>
          <p:cNvPr id="433" name="TextBox 432"/>
          <p:cNvSpPr txBox="1"/>
          <p:nvPr/>
        </p:nvSpPr>
        <p:spPr>
          <a:xfrm>
            <a:off x="838200" y="2895600"/>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FortiWiFi</a:t>
            </a:r>
            <a:endParaRPr kumimoji="0" lang="en-US" sz="1000" b="1" i="0" u="none" strike="noStrike" kern="0" cap="none" spc="0" normalizeH="0" baseline="0" noProof="0" dirty="0">
              <a:ln>
                <a:noFill/>
              </a:ln>
              <a:solidFill>
                <a:schemeClr val="accent6"/>
              </a:solidFill>
              <a:effectLst/>
              <a:uLnTx/>
              <a:uFillTx/>
            </a:endParaRPr>
          </a:p>
        </p:txBody>
      </p:sp>
      <p:sp>
        <p:nvSpPr>
          <p:cNvPr id="434" name="TextBox 433"/>
          <p:cNvSpPr txBox="1"/>
          <p:nvPr/>
        </p:nvSpPr>
        <p:spPr>
          <a:xfrm>
            <a:off x="228600" y="548548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FortiClient</a:t>
            </a:r>
            <a:endParaRPr kumimoji="0" lang="en-US" sz="1000" b="1" i="0" u="none" strike="noStrike" kern="0" cap="none" spc="0" normalizeH="0" baseline="0" noProof="0" dirty="0">
              <a:ln>
                <a:noFill/>
              </a:ln>
              <a:solidFill>
                <a:schemeClr val="accent6"/>
              </a:solidFill>
              <a:effectLst/>
              <a:uLnTx/>
              <a:uFillTx/>
            </a:endParaRPr>
          </a:p>
        </p:txBody>
      </p:sp>
      <p:sp>
        <p:nvSpPr>
          <p:cNvPr id="435" name="TextBox 434"/>
          <p:cNvSpPr txBox="1"/>
          <p:nvPr/>
        </p:nvSpPr>
        <p:spPr>
          <a:xfrm>
            <a:off x="2104580" y="1295400"/>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FortiSandBox</a:t>
            </a:r>
            <a:endParaRPr kumimoji="0" lang="en-US" sz="1000" b="1" i="0" u="none" strike="noStrike" kern="0" cap="none" spc="0" normalizeH="0" baseline="0" noProof="0" dirty="0">
              <a:ln>
                <a:noFill/>
              </a:ln>
              <a:solidFill>
                <a:schemeClr val="accent6"/>
              </a:solidFill>
              <a:effectLst/>
              <a:uLnTx/>
              <a:uFillTx/>
            </a:endParaRPr>
          </a:p>
        </p:txBody>
      </p:sp>
      <p:sp>
        <p:nvSpPr>
          <p:cNvPr id="436" name="TextBox 435"/>
          <p:cNvSpPr txBox="1"/>
          <p:nvPr/>
        </p:nvSpPr>
        <p:spPr>
          <a:xfrm>
            <a:off x="3024419" y="129540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FortiAuthenticator</a:t>
            </a:r>
            <a:endParaRPr kumimoji="0" lang="en-US" sz="1000" b="1" i="0" u="none" strike="noStrike" kern="0" cap="none" spc="0" normalizeH="0" baseline="0" noProof="0" dirty="0">
              <a:ln>
                <a:noFill/>
              </a:ln>
              <a:solidFill>
                <a:schemeClr val="accent6"/>
              </a:solidFill>
              <a:effectLst/>
              <a:uLnTx/>
              <a:uFillTx/>
            </a:endParaRPr>
          </a:p>
        </p:txBody>
      </p:sp>
      <p:sp>
        <p:nvSpPr>
          <p:cNvPr id="437" name="TextBox 436"/>
          <p:cNvSpPr txBox="1"/>
          <p:nvPr/>
        </p:nvSpPr>
        <p:spPr>
          <a:xfrm>
            <a:off x="4209142" y="129540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FortiAnalyzer</a:t>
            </a:r>
            <a:endParaRPr kumimoji="0" lang="en-US" sz="1000" b="1" i="0" u="none" strike="noStrike" kern="0" cap="none" spc="0" normalizeH="0" baseline="0" noProof="0" dirty="0">
              <a:ln>
                <a:noFill/>
              </a:ln>
              <a:solidFill>
                <a:schemeClr val="accent6"/>
              </a:solidFill>
              <a:effectLst/>
              <a:uLnTx/>
              <a:uFillTx/>
            </a:endParaRPr>
          </a:p>
        </p:txBody>
      </p:sp>
      <p:sp>
        <p:nvSpPr>
          <p:cNvPr id="438" name="TextBox 437"/>
          <p:cNvSpPr txBox="1"/>
          <p:nvPr/>
        </p:nvSpPr>
        <p:spPr>
          <a:xfrm>
            <a:off x="5092697" y="129540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FortiManager</a:t>
            </a:r>
            <a:endParaRPr kumimoji="0" lang="en-US" sz="1000" b="1" i="0" u="none" strike="noStrike" kern="0" cap="none" spc="0" normalizeH="0" baseline="0" noProof="0" dirty="0">
              <a:ln>
                <a:noFill/>
              </a:ln>
              <a:solidFill>
                <a:schemeClr val="accent6"/>
              </a:solidFill>
              <a:effectLst/>
              <a:uLnTx/>
              <a:uFillTx/>
            </a:endParaRPr>
          </a:p>
        </p:txBody>
      </p:sp>
      <p:grpSp>
        <p:nvGrpSpPr>
          <p:cNvPr id="12" name="Group 438"/>
          <p:cNvGrpSpPr/>
          <p:nvPr/>
        </p:nvGrpSpPr>
        <p:grpSpPr>
          <a:xfrm>
            <a:off x="6731179" y="3487627"/>
            <a:ext cx="876300" cy="548035"/>
            <a:chOff x="5334000" y="4800600"/>
            <a:chExt cx="1187965" cy="742950"/>
          </a:xfrm>
        </p:grpSpPr>
        <p:pic>
          <p:nvPicPr>
            <p:cNvPr id="440"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5334000" y="4800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 name="Picture 10" descr="FortiDNS_Icon.png"/>
            <p:cNvPicPr>
              <a:picLocks noChangeAspect="1"/>
            </p:cNvPicPr>
            <p:nvPr/>
          </p:nvPicPr>
          <p:blipFill>
            <a:blip r:embed="rId20" cstate="print">
              <a:extLst>
                <a:ext uri="{28A0092B-C50C-407E-A947-70E740481C1C}">
                  <a14:useLocalDpi xmlns:a14="http://schemas.microsoft.com/office/drawing/2010/main"/>
                </a:ext>
              </a:extLst>
            </a:blip>
            <a:srcRect/>
            <a:stretch>
              <a:fillRect/>
            </a:stretch>
          </p:blipFill>
          <p:spPr bwMode="auto">
            <a:xfrm>
              <a:off x="5590459" y="4821620"/>
              <a:ext cx="721001" cy="533400"/>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2" name="Picture 1"/>
          <p:cNvPicPr>
            <a:picLocks noChangeAspect="1"/>
          </p:cNvPicPr>
          <p:nvPr/>
        </p:nvPicPr>
        <p:blipFill>
          <a:blip r:embed="rId21" cstate="print">
            <a:extLst>
              <a:ext uri="{28A0092B-C50C-407E-A947-70E740481C1C}">
                <a14:useLocalDpi xmlns:a14="http://schemas.microsoft.com/office/drawing/2010/main"/>
              </a:ext>
            </a:extLst>
          </a:blip>
          <a:srcRect/>
          <a:stretch>
            <a:fillRect/>
          </a:stretch>
        </p:blipFill>
        <p:spPr bwMode="auto">
          <a:xfrm>
            <a:off x="457200" y="152400"/>
            <a:ext cx="62368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442"/>
          <p:cNvGrpSpPr/>
          <p:nvPr/>
        </p:nvGrpSpPr>
        <p:grpSpPr>
          <a:xfrm>
            <a:off x="228600" y="1828800"/>
            <a:ext cx="685800" cy="381000"/>
            <a:chOff x="4419600" y="3657600"/>
            <a:chExt cx="1187965" cy="742950"/>
          </a:xfrm>
        </p:grpSpPr>
        <p:pic>
          <p:nvPicPr>
            <p:cNvPr id="444"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419600" y="3657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5" name="Picture 32" descr="FortiExtender_Icon.png"/>
            <p:cNvPicPr>
              <a:picLocks noChangeAspect="1"/>
            </p:cNvPicPr>
            <p:nvPr/>
          </p:nvPicPr>
          <p:blipFill>
            <a:blip r:embed="rId22" cstate="print">
              <a:extLst>
                <a:ext uri="{28A0092B-C50C-407E-A947-70E740481C1C}">
                  <a14:useLocalDpi xmlns:a14="http://schemas.microsoft.com/office/drawing/2010/main"/>
                </a:ext>
              </a:extLst>
            </a:blip>
            <a:srcRect/>
            <a:stretch>
              <a:fillRect/>
            </a:stretch>
          </p:blipFill>
          <p:spPr bwMode="auto">
            <a:xfrm>
              <a:off x="4648200" y="3657600"/>
              <a:ext cx="762000" cy="572174"/>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6" name="Picture 7" descr="FortiToken_Icon.png"/>
          <p:cNvPicPr>
            <a:picLocks noChangeAspect="1"/>
          </p:cNvPicPr>
          <p:nvPr/>
        </p:nvPicPr>
        <p:blipFill>
          <a:blip r:embed="rId23" cstate="print">
            <a:extLst>
              <a:ext uri="{28A0092B-C50C-407E-A947-70E740481C1C}">
                <a14:useLocalDpi xmlns:a14="http://schemas.microsoft.com/office/drawing/2010/main"/>
              </a:ext>
            </a:extLst>
          </a:blip>
          <a:srcRect/>
          <a:stretch>
            <a:fillRect/>
          </a:stretch>
        </p:blipFill>
        <p:spPr bwMode="auto">
          <a:xfrm>
            <a:off x="1066800" y="4952081"/>
            <a:ext cx="514999" cy="38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7" name="Picture 3" descr="FortiCloud_icon.png"/>
          <p:cNvPicPr>
            <a:picLocks noChangeAspect="1"/>
          </p:cNvPicPr>
          <p:nvPr/>
        </p:nvPicPr>
        <p:blipFill>
          <a:blip r:embed="rId24" cstate="print">
            <a:extLst>
              <a:ext uri="{28A0092B-C50C-407E-A947-70E740481C1C}">
                <a14:useLocalDpi xmlns:a14="http://schemas.microsoft.com/office/drawing/2010/main"/>
              </a:ext>
            </a:extLst>
          </a:blip>
          <a:srcRect/>
          <a:stretch>
            <a:fillRect/>
          </a:stretch>
        </p:blipFill>
        <p:spPr bwMode="auto">
          <a:xfrm>
            <a:off x="1143000" y="533400"/>
            <a:ext cx="609600" cy="45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8" name="Picture 9" descr="FortiCam_Camera_icon.png"/>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4343400" y="5452430"/>
            <a:ext cx="61875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9" name="Picture 10" descr="FortiCam_Appliance_Icon.png"/>
          <p:cNvPicPr>
            <a:picLocks noChangeAspect="1"/>
          </p:cNvPicPr>
          <p:nvPr/>
        </p:nvPicPr>
        <p:blipFill>
          <a:blip r:embed="rId26" cstate="print">
            <a:extLst>
              <a:ext uri="{28A0092B-C50C-407E-A947-70E740481C1C}">
                <a14:useLocalDpi xmlns:a14="http://schemas.microsoft.com/office/drawing/2010/main"/>
              </a:ext>
            </a:extLst>
          </a:blip>
          <a:srcRect/>
          <a:stretch>
            <a:fillRect/>
          </a:stretch>
        </p:blipFill>
        <p:spPr bwMode="auto">
          <a:xfrm>
            <a:off x="4267200" y="4461830"/>
            <a:ext cx="760097" cy="472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 name="TextBox 449"/>
          <p:cNvSpPr txBox="1"/>
          <p:nvPr/>
        </p:nvSpPr>
        <p:spPr>
          <a:xfrm>
            <a:off x="6781800" y="3949545"/>
            <a:ext cx="74033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FortiDNS</a:t>
            </a:r>
            <a:endParaRPr kumimoji="0" lang="en-US" sz="1000" b="1" i="0" u="none" strike="noStrike" kern="0" cap="none" spc="0" normalizeH="0" baseline="0" noProof="0" dirty="0">
              <a:ln>
                <a:noFill/>
              </a:ln>
              <a:solidFill>
                <a:schemeClr val="accent6"/>
              </a:solidFill>
              <a:effectLst/>
              <a:uLnTx/>
              <a:uFillTx/>
            </a:endParaRPr>
          </a:p>
        </p:txBody>
      </p:sp>
      <p:cxnSp>
        <p:nvCxnSpPr>
          <p:cNvPr id="451" name="Straight Connector 450"/>
          <p:cNvCxnSpPr/>
          <p:nvPr/>
        </p:nvCxnSpPr>
        <p:spPr>
          <a:xfrm flipH="1">
            <a:off x="1066800" y="518068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525688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FortiToken</a:t>
            </a:r>
            <a:endParaRPr kumimoji="0" lang="en-US" sz="1000" b="1" i="0" u="none" strike="noStrike" kern="0" cap="none" spc="0" normalizeH="0" baseline="0" noProof="0" dirty="0">
              <a:ln>
                <a:noFill/>
              </a:ln>
              <a:solidFill>
                <a:schemeClr val="accent6"/>
              </a:solidFill>
              <a:effectLst/>
              <a:uLnTx/>
              <a:uFillTx/>
            </a:endParaRPr>
          </a:p>
        </p:txBody>
      </p:sp>
      <p:cxnSp>
        <p:nvCxnSpPr>
          <p:cNvPr id="453" name="Straight Connector 452"/>
          <p:cNvCxnSpPr/>
          <p:nvPr/>
        </p:nvCxnSpPr>
        <p:spPr>
          <a:xfrm>
            <a:off x="914400" y="2057400"/>
            <a:ext cx="838200" cy="0"/>
          </a:xfrm>
          <a:prstGeom prst="line">
            <a:avLst/>
          </a:prstGeom>
          <a:noFill/>
          <a:ln w="9525" cap="flat" cmpd="sng" algn="ctr">
            <a:solidFill>
              <a:srgbClr val="4F81BD">
                <a:shade val="95000"/>
                <a:satMod val="105000"/>
              </a:srgbClr>
            </a:solidFill>
            <a:prstDash val="solid"/>
          </a:ln>
          <a:effectLst/>
        </p:spPr>
      </p:cxnSp>
      <p:sp>
        <p:nvSpPr>
          <p:cNvPr id="454" name="TextBox 453"/>
          <p:cNvSpPr txBox="1"/>
          <p:nvPr/>
        </p:nvSpPr>
        <p:spPr>
          <a:xfrm>
            <a:off x="152400" y="220980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FortiExtender</a:t>
            </a:r>
            <a:endParaRPr kumimoji="0" lang="en-US" sz="1000" b="1" i="0" u="none" strike="noStrike" kern="0" cap="none" spc="0" normalizeH="0" baseline="0" noProof="0" dirty="0">
              <a:ln>
                <a:noFill/>
              </a:ln>
              <a:solidFill>
                <a:schemeClr val="accent6"/>
              </a:solidFill>
              <a:effectLst/>
              <a:uLnTx/>
              <a:uFillTx/>
            </a:endParaRPr>
          </a:p>
        </p:txBody>
      </p:sp>
      <p:sp>
        <p:nvSpPr>
          <p:cNvPr id="455" name="TextBox 454"/>
          <p:cNvSpPr txBox="1"/>
          <p:nvPr/>
        </p:nvSpPr>
        <p:spPr>
          <a:xfrm>
            <a:off x="1066800" y="228600"/>
            <a:ext cx="96130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FortiDirector</a:t>
            </a:r>
            <a:endParaRPr kumimoji="0" lang="en-US" sz="1000" b="1" i="0" u="none" strike="noStrike" kern="0" cap="none" spc="0" normalizeH="0" baseline="0" noProof="0" dirty="0">
              <a:ln>
                <a:noFill/>
              </a:ln>
              <a:solidFill>
                <a:schemeClr val="accent6"/>
              </a:solidFill>
              <a:effectLst/>
              <a:uLnTx/>
              <a:uFillTx/>
            </a:endParaRPr>
          </a:p>
        </p:txBody>
      </p:sp>
      <p:sp>
        <p:nvSpPr>
          <p:cNvPr id="456" name="TextBox 455"/>
          <p:cNvSpPr txBox="1"/>
          <p:nvPr/>
        </p:nvSpPr>
        <p:spPr>
          <a:xfrm>
            <a:off x="1219200" y="99060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FortiCloud</a:t>
            </a:r>
            <a:endParaRPr kumimoji="0" lang="en-US" sz="1000" b="1" i="0" u="none" strike="noStrike" kern="0" cap="none" spc="0" normalizeH="0" baseline="0" noProof="0" dirty="0">
              <a:ln>
                <a:noFill/>
              </a:ln>
              <a:solidFill>
                <a:schemeClr val="accent6"/>
              </a:solidFill>
              <a:effectLst/>
              <a:uLnTx/>
              <a:uFillTx/>
            </a:endParaRPr>
          </a:p>
        </p:txBody>
      </p:sp>
      <p:cxnSp>
        <p:nvCxnSpPr>
          <p:cNvPr id="457" name="Straight Connector 456"/>
          <p:cNvCxnSpPr/>
          <p:nvPr/>
        </p:nvCxnSpPr>
        <p:spPr>
          <a:xfrm flipV="1">
            <a:off x="4572000"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89765" y="489992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FortiRecorder</a:t>
            </a:r>
            <a:endParaRPr kumimoji="0" lang="en-US" sz="1000" b="1" i="0" u="none" strike="noStrike" kern="0" cap="none" spc="0" normalizeH="0" baseline="0" noProof="0" dirty="0">
              <a:ln>
                <a:noFill/>
              </a:ln>
              <a:solidFill>
                <a:schemeClr val="accent6"/>
              </a:solidFill>
              <a:effectLst/>
              <a:uLnTx/>
              <a:uFillTx/>
            </a:endParaRPr>
          </a:p>
        </p:txBody>
      </p:sp>
      <p:cxnSp>
        <p:nvCxnSpPr>
          <p:cNvPr id="459" name="Straight Connector 458"/>
          <p:cNvCxnSpPr>
            <a:stCxn id="448" idx="0"/>
            <a:endCxn id="449" idx="2"/>
          </p:cNvCxnSpPr>
          <p:nvPr/>
        </p:nvCxnSpPr>
        <p:spPr>
          <a:xfrm flipH="1" flipV="1">
            <a:off x="4647249" y="4933940"/>
            <a:ext cx="5529" cy="51849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337960" y="5909629"/>
            <a:ext cx="74753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FortiCam</a:t>
            </a:r>
            <a:endParaRPr kumimoji="0" lang="en-US" sz="1000" b="1" i="0" u="none" strike="noStrike" kern="0" cap="none" spc="0" normalizeH="0" baseline="0" noProof="0" dirty="0">
              <a:ln>
                <a:noFill/>
              </a:ln>
              <a:solidFill>
                <a:schemeClr val="accent6"/>
              </a:solidFill>
              <a:effectLst/>
              <a:uLnTx/>
              <a:uFillTx/>
            </a:endParaRPr>
          </a:p>
        </p:txBody>
      </p:sp>
      <p:grpSp>
        <p:nvGrpSpPr>
          <p:cNvPr id="14" name="Group 460"/>
          <p:cNvGrpSpPr/>
          <p:nvPr/>
        </p:nvGrpSpPr>
        <p:grpSpPr>
          <a:xfrm>
            <a:off x="5236285" y="4541144"/>
            <a:ext cx="760097" cy="386193"/>
            <a:chOff x="4889938" y="4495800"/>
            <a:chExt cx="990600" cy="617908"/>
          </a:xfrm>
        </p:grpSpPr>
        <p:pic>
          <p:nvPicPr>
            <p:cNvPr id="462" name="Picture 10" descr="FortiCam_Appliance_Icon.png"/>
            <p:cNvPicPr>
              <a:picLocks noChangeAspect="1"/>
            </p:cNvPicPr>
            <p:nvPr/>
          </p:nvPicPr>
          <p:blipFill>
            <a:blip r:embed="rId27" cstate="print">
              <a:extLst>
                <a:ext uri="{28A0092B-C50C-407E-A947-70E740481C1C}">
                  <a14:useLocalDpi xmlns:a14="http://schemas.microsoft.com/office/drawing/2010/main"/>
                </a:ext>
              </a:extLst>
            </a:blip>
            <a:srcRect/>
            <a:stretch>
              <a:fillRect/>
            </a:stretch>
          </p:blipFill>
          <p:spPr bwMode="auto">
            <a:xfrm>
              <a:off x="4889938" y="4498428"/>
              <a:ext cx="990600" cy="61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3" name="Picture 462" descr="FortiVoice_icon.png"/>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5132070" y="4495800"/>
              <a:ext cx="582930" cy="457200"/>
            </a:xfrm>
            <a:prstGeom prst="rect">
              <a:avLst/>
            </a:prstGeom>
            <a:scene3d>
              <a:camera prst="isometricBottomDown"/>
              <a:lightRig rig="threePt" dir="t"/>
            </a:scene3d>
          </p:spPr>
        </p:pic>
      </p:grpSp>
      <p:pic>
        <p:nvPicPr>
          <p:cNvPr id="464" name="Picture 463" descr="FortiFone_Lt-s.png"/>
          <p:cNvPicPr>
            <a:picLocks noChangeAspect="1"/>
          </p:cNvPicPr>
          <p:nvPr/>
        </p:nvPicPr>
        <p:blipFill>
          <a:blip r:embed="rId29" cstate="print">
            <a:extLst>
              <a:ext uri="{28A0092B-C50C-407E-A947-70E740481C1C}">
                <a14:useLocalDpi xmlns:a14="http://schemas.microsoft.com/office/drawing/2010/main"/>
              </a:ext>
            </a:extLst>
          </a:blip>
          <a:srcRect/>
          <a:stretch>
            <a:fillRect/>
          </a:stretch>
        </p:blipFill>
        <p:spPr bwMode="auto">
          <a:xfrm>
            <a:off x="5228943" y="5376229"/>
            <a:ext cx="755650" cy="498354"/>
          </a:xfrm>
          <a:prstGeom prst="rect">
            <a:avLst/>
          </a:prstGeom>
          <a:noFill/>
          <a:ln>
            <a:noFill/>
          </a:ln>
          <a:effectLst>
            <a:outerShdw blurRad="50800" dist="3810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5" name="TextBox 464"/>
          <p:cNvSpPr txBox="1"/>
          <p:nvPr/>
        </p:nvSpPr>
        <p:spPr>
          <a:xfrm>
            <a:off x="5114641" y="489992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FortiVoice/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FortiGateVoice</a:t>
            </a:r>
            <a:endParaRPr kumimoji="0" lang="en-US" sz="1000" b="1" i="0" u="none" strike="noStrike" kern="0" cap="none" spc="0" normalizeH="0" baseline="0" noProof="0" dirty="0">
              <a:ln>
                <a:noFill/>
              </a:ln>
              <a:solidFill>
                <a:schemeClr val="accent6"/>
              </a:solidFill>
              <a:effectLst/>
              <a:uLnTx/>
              <a:uFillTx/>
            </a:endParaRPr>
          </a:p>
        </p:txBody>
      </p:sp>
      <p:sp>
        <p:nvSpPr>
          <p:cNvPr id="466" name="TextBox 465"/>
          <p:cNvSpPr txBox="1"/>
          <p:nvPr/>
        </p:nvSpPr>
        <p:spPr>
          <a:xfrm>
            <a:off x="5257800" y="5909629"/>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Fortifone</a:t>
            </a:r>
            <a:endParaRPr kumimoji="0" lang="en-US" sz="1000" b="1" i="0" u="none" strike="noStrike" kern="0" cap="none" spc="0" normalizeH="0" baseline="0" noProof="0" dirty="0">
              <a:ln>
                <a:noFill/>
              </a:ln>
              <a:solidFill>
                <a:schemeClr val="accent6"/>
              </a:solidFill>
              <a:effectLst/>
              <a:uLnTx/>
              <a:uFillTx/>
            </a:endParaRPr>
          </a:p>
        </p:txBody>
      </p:sp>
      <p:cxnSp>
        <p:nvCxnSpPr>
          <p:cNvPr id="467" name="Straight Connector 466"/>
          <p:cNvCxnSpPr>
            <a:stCxn id="464" idx="0"/>
            <a:endCxn id="465" idx="0"/>
          </p:cNvCxnSpPr>
          <p:nvPr/>
        </p:nvCxnSpPr>
        <p:spPr>
          <a:xfrm flipV="1">
            <a:off x="5606768" y="4899920"/>
            <a:ext cx="56279" cy="476309"/>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3962400"/>
            <a:ext cx="0" cy="533400"/>
          </a:xfrm>
          <a:prstGeom prst="line">
            <a:avLst/>
          </a:prstGeom>
          <a:noFill/>
          <a:ln w="9525" cap="flat" cmpd="sng" algn="ctr">
            <a:solidFill>
              <a:srgbClr val="4F81BD">
                <a:shade val="95000"/>
                <a:satMod val="105000"/>
              </a:srgbClr>
            </a:solidFill>
            <a:prstDash val="solid"/>
          </a:ln>
          <a:effectLst/>
        </p:spPr>
      </p:cxnSp>
      <p:sp>
        <p:nvSpPr>
          <p:cNvPr id="469" name="Rounded Rectangle 468"/>
          <p:cNvSpPr/>
          <p:nvPr/>
        </p:nvSpPr>
        <p:spPr>
          <a:xfrm>
            <a:off x="2286000" y="457200"/>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3276600" y="457200"/>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Auth</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4191000" y="457200"/>
            <a:ext cx="7620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5105400" y="4572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3" name="Arc 472"/>
          <p:cNvSpPr/>
          <p:nvPr/>
        </p:nvSpPr>
        <p:spPr>
          <a:xfrm>
            <a:off x="685800" y="2362200"/>
            <a:ext cx="3124200" cy="609600"/>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82410" y="3193362"/>
            <a:ext cx="3775581" cy="1399974"/>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4267200"/>
            <a:ext cx="609600" cy="3048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6" name="Rounded Rectangle 475"/>
          <p:cNvSpPr/>
          <p:nvPr/>
        </p:nvSpPr>
        <p:spPr>
          <a:xfrm>
            <a:off x="685800" y="162402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7" name="Rounded Rectangle 476"/>
          <p:cNvSpPr/>
          <p:nvPr/>
        </p:nvSpPr>
        <p:spPr>
          <a:xfrm>
            <a:off x="3295389" y="418085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24622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9" name="Rounded Rectangle 478"/>
          <p:cNvSpPr/>
          <p:nvPr/>
        </p:nvSpPr>
        <p:spPr>
          <a:xfrm>
            <a:off x="4114800" y="418085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418085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1" name="Rounded Rectangle 480"/>
          <p:cNvSpPr/>
          <p:nvPr/>
        </p:nvSpPr>
        <p:spPr>
          <a:xfrm>
            <a:off x="71192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2" name="Rounded Rectangle 481"/>
          <p:cNvSpPr/>
          <p:nvPr/>
        </p:nvSpPr>
        <p:spPr>
          <a:xfrm>
            <a:off x="81098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3" name="Rounded Rectangle 482"/>
          <p:cNvSpPr/>
          <p:nvPr/>
        </p:nvSpPr>
        <p:spPr>
          <a:xfrm>
            <a:off x="6667500" y="2143698"/>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4800600" y="2971802"/>
            <a:ext cx="1" cy="990598"/>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0" y="3429000"/>
            <a:ext cx="1752600" cy="0"/>
          </a:xfrm>
          <a:prstGeom prst="line">
            <a:avLst/>
          </a:prstGeom>
          <a:noFill/>
          <a:ln w="9525" cap="flat" cmpd="sng" algn="ctr">
            <a:solidFill>
              <a:srgbClr val="4F81BD">
                <a:shade val="95000"/>
                <a:satMod val="105000"/>
              </a:srgbClr>
            </a:solidFill>
            <a:prstDash val="solid"/>
          </a:ln>
          <a:effectLst/>
        </p:spPr>
      </p:cxnSp>
      <p:cxnSp>
        <p:nvCxnSpPr>
          <p:cNvPr id="488" name="Straight Connector 487"/>
          <p:cNvCxnSpPr/>
          <p:nvPr/>
        </p:nvCxnSpPr>
        <p:spPr>
          <a:xfrm flipV="1">
            <a:off x="1752600" y="2057400"/>
            <a:ext cx="0" cy="2286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3124200" y="3124200"/>
            <a:ext cx="0" cy="304800"/>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44780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2600898"/>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685802"/>
            <a:ext cx="0" cy="4038598"/>
          </a:xfrm>
          <a:prstGeom prst="line">
            <a:avLst/>
          </a:prstGeom>
          <a:noFill/>
          <a:ln w="9525" cap="flat" cmpd="sng" algn="ctr">
            <a:solidFill>
              <a:srgbClr val="4F81BD">
                <a:shade val="95000"/>
                <a:satMod val="105000"/>
              </a:srgbClr>
            </a:solidFill>
            <a:prstDash val="solid"/>
          </a:ln>
          <a:effectLst/>
        </p:spPr>
      </p:cxnSp>
      <p:pic>
        <p:nvPicPr>
          <p:cNvPr id="494" name="Picture 18" descr="FortiDB_Icon_1U_Lt-s.png"/>
          <p:cNvPicPr>
            <a:picLocks noChangeAspect="1"/>
          </p:cNvPicPr>
          <p:nvPr/>
        </p:nvPicPr>
        <p:blipFill>
          <a:blip r:embed="rId30" cstate="print">
            <a:extLst>
              <a:ext uri="{28A0092B-C50C-407E-A947-70E740481C1C}">
                <a14:useLocalDpi xmlns:a14="http://schemas.microsoft.com/office/drawing/2010/main"/>
              </a:ext>
            </a:extLst>
          </a:blip>
          <a:srcRect/>
          <a:stretch>
            <a:fillRect/>
          </a:stretch>
        </p:blipFill>
        <p:spPr bwMode="auto">
          <a:xfrm>
            <a:off x="6722619" y="972979"/>
            <a:ext cx="727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5" name="Straight Connector 494"/>
          <p:cNvCxnSpPr/>
          <p:nvPr/>
        </p:nvCxnSpPr>
        <p:spPr>
          <a:xfrm>
            <a:off x="7924800" y="4690430"/>
            <a:ext cx="178837"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5604830"/>
            <a:ext cx="457200" cy="3887"/>
          </a:xfrm>
          <a:prstGeom prst="line">
            <a:avLst/>
          </a:prstGeom>
          <a:noFill/>
          <a:ln w="9525" cap="flat" cmpd="sng" algn="ctr">
            <a:solidFill>
              <a:srgbClr val="4F81BD">
                <a:shade val="95000"/>
                <a:satMod val="105000"/>
              </a:srgbClr>
            </a:solidFill>
            <a:prstDash val="solid"/>
          </a:ln>
          <a:effectLst/>
        </p:spPr>
      </p:cxnSp>
      <p:pic>
        <p:nvPicPr>
          <p:cNvPr id="497" name="Picture 24" descr="FortiGate_Icon_2U_Lt.png"/>
          <p:cNvPicPr>
            <a:picLocks noChangeAspect="1"/>
          </p:cNvPicPr>
          <p:nvPr/>
        </p:nvPicPr>
        <p:blipFill>
          <a:blip r:embed="rId31" cstate="print">
            <a:extLst>
              <a:ext uri="{28A0092B-C50C-407E-A947-70E740481C1C}">
                <a14:useLocalDpi xmlns:a14="http://schemas.microsoft.com/office/drawing/2010/main"/>
              </a:ext>
            </a:extLst>
          </a:blip>
          <a:srcRect/>
          <a:stretch>
            <a:fillRect/>
          </a:stretch>
        </p:blipFill>
        <p:spPr bwMode="auto">
          <a:xfrm>
            <a:off x="4038600" y="2133600"/>
            <a:ext cx="1493838"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8" name="Rounded Rectangle 497"/>
          <p:cNvSpPr/>
          <p:nvPr/>
        </p:nvSpPr>
        <p:spPr>
          <a:xfrm>
            <a:off x="3810000" y="25146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99" name="Straight Connector 498"/>
          <p:cNvCxnSpPr/>
          <p:nvPr/>
        </p:nvCxnSpPr>
        <p:spPr>
          <a:xfrm>
            <a:off x="6400800" y="3111345"/>
            <a:ext cx="1905000"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a:off x="4800600" y="1676400"/>
            <a:ext cx="0" cy="457200"/>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7000" y="1676400"/>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7858698" y="3949545"/>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FortiCache</a:t>
            </a:r>
            <a:endParaRPr kumimoji="0" lang="en-US" sz="1000" b="1" i="0" u="none" strike="noStrike" kern="0" cap="none" spc="0" normalizeH="0" baseline="0" noProof="0" dirty="0">
              <a:ln>
                <a:noFill/>
              </a:ln>
              <a:solidFill>
                <a:schemeClr val="accent6"/>
              </a:solidFill>
              <a:effectLst/>
              <a:uLnTx/>
              <a:uFillTx/>
            </a:endParaRPr>
          </a:p>
        </p:txBody>
      </p:sp>
      <p:grpSp>
        <p:nvGrpSpPr>
          <p:cNvPr id="15" name="Group 502"/>
          <p:cNvGrpSpPr/>
          <p:nvPr/>
        </p:nvGrpSpPr>
        <p:grpSpPr>
          <a:xfrm>
            <a:off x="7696201" y="3416145"/>
            <a:ext cx="946802" cy="609600"/>
            <a:chOff x="2133600" y="3657600"/>
            <a:chExt cx="1187965" cy="742950"/>
          </a:xfrm>
        </p:grpSpPr>
        <p:pic>
          <p:nvPicPr>
            <p:cNvPr id="504"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2133600" y="3657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5" name="Picture 12" descr="FortiCache_Icon.png"/>
            <p:cNvPicPr>
              <a:picLocks noChangeAspect="1"/>
            </p:cNvPicPr>
            <p:nvPr/>
          </p:nvPicPr>
          <p:blipFill>
            <a:blip r:embed="rId32" cstate="print">
              <a:extLst>
                <a:ext uri="{28A0092B-C50C-407E-A947-70E740481C1C}">
                  <a14:useLocalDpi xmlns:a14="http://schemas.microsoft.com/office/drawing/2010/main"/>
                </a:ext>
              </a:extLst>
            </a:blip>
            <a:srcRect/>
            <a:stretch>
              <a:fillRect/>
            </a:stretch>
          </p:blipFill>
          <p:spPr bwMode="auto">
            <a:xfrm>
              <a:off x="2438400" y="3733800"/>
              <a:ext cx="622045" cy="458788"/>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6" name="Rounded Rectangle 505"/>
          <p:cNvSpPr/>
          <p:nvPr/>
        </p:nvSpPr>
        <p:spPr>
          <a:xfrm>
            <a:off x="304800" y="4671105"/>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7" name="Rounded Rectangle 506"/>
          <p:cNvSpPr/>
          <p:nvPr/>
        </p:nvSpPr>
        <p:spPr>
          <a:xfrm>
            <a:off x="1066800" y="5469389"/>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41909"/>
            <a:ext cx="164981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430894" y="141909"/>
            <a:ext cx="3392275"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334000" y="3657600"/>
            <a:ext cx="60465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LAN</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609600" y="5811398"/>
            <a:ext cx="98296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3733800"/>
            <a:ext cx="1061509"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pic>
        <p:nvPicPr>
          <p:cNvPr id="513" name="Picture 512" descr="MobilePhone_Lt.png"/>
          <p:cNvPicPr>
            <a:picLocks noChangeAspect="1"/>
          </p:cNvPicPr>
          <p:nvPr/>
        </p:nvPicPr>
        <p:blipFill>
          <a:blip r:embed="rId33" cstate="print">
            <a:extLst>
              <a:ext uri="{28A0092B-C50C-407E-A947-70E740481C1C}">
                <a14:useLocalDpi xmlns:a14="http://schemas.microsoft.com/office/drawing/2010/main"/>
              </a:ext>
            </a:extLst>
          </a:blip>
          <a:srcRect/>
          <a:stretch>
            <a:fillRect/>
          </a:stretch>
        </p:blipFill>
        <p:spPr bwMode="auto">
          <a:xfrm>
            <a:off x="914400" y="5180681"/>
            <a:ext cx="183415" cy="381000"/>
          </a:xfrm>
          <a:prstGeom prst="rect">
            <a:avLst/>
          </a:prstGeom>
          <a:noFill/>
          <a:ln>
            <a:noFill/>
          </a:ln>
          <a:effectLst>
            <a:outerShdw blurRad="50800" dist="38100" dir="5400000"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 name="Rounded Rectangle 513"/>
          <p:cNvSpPr/>
          <p:nvPr/>
        </p:nvSpPr>
        <p:spPr>
          <a:xfrm>
            <a:off x="152400" y="4048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Global Load balancing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5" name="Rounded Rectangle 514"/>
          <p:cNvSpPr/>
          <p:nvPr/>
        </p:nvSpPr>
        <p:spPr>
          <a:xfrm>
            <a:off x="228600" y="785824"/>
            <a:ext cx="9906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Log retention &amp; reporting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2600" y="2514600"/>
            <a:ext cx="80021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Ascenlink</a:t>
            </a:r>
            <a:endParaRPr kumimoji="0" lang="en-US" sz="1000" b="1" i="0" u="none" strike="noStrike" kern="0" cap="none" spc="0" normalizeH="0" baseline="0" noProof="0" dirty="0">
              <a:ln>
                <a:noFill/>
              </a:ln>
              <a:solidFill>
                <a:schemeClr val="accent6"/>
              </a:solidFill>
              <a:effectLst/>
              <a:uLnTx/>
              <a:uFillTx/>
            </a:endParaRPr>
          </a:p>
        </p:txBody>
      </p:sp>
      <p:cxnSp>
        <p:nvCxnSpPr>
          <p:cNvPr id="517" name="Straight Connector 516"/>
          <p:cNvCxnSpPr/>
          <p:nvPr/>
        </p:nvCxnSpPr>
        <p:spPr>
          <a:xfrm>
            <a:off x="838200" y="28956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1752600" y="2286000"/>
            <a:ext cx="838200" cy="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2057400"/>
            <a:ext cx="1219200" cy="0"/>
          </a:xfrm>
          <a:prstGeom prst="line">
            <a:avLst/>
          </a:prstGeom>
          <a:noFill/>
          <a:ln w="9525" cap="flat" cmpd="sng" algn="ctr">
            <a:solidFill>
              <a:srgbClr val="4F81BD">
                <a:shade val="95000"/>
                <a:satMod val="105000"/>
              </a:srgbClr>
            </a:solidFill>
            <a:prstDash val="solid"/>
          </a:ln>
          <a:effectLst/>
        </p:spPr>
      </p:cxnSp>
      <p:sp>
        <p:nvSpPr>
          <p:cNvPr id="520" name="Rounded Rectangle 519"/>
          <p:cNvSpPr/>
          <p:nvPr/>
        </p:nvSpPr>
        <p:spPr>
          <a:xfrm>
            <a:off x="1066800" y="2286000"/>
            <a:ext cx="685800" cy="3048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1" name="Straight Connector 520"/>
          <p:cNvCxnSpPr/>
          <p:nvPr/>
        </p:nvCxnSpPr>
        <p:spPr>
          <a:xfrm flipH="1">
            <a:off x="1828800" y="2819400"/>
            <a:ext cx="533400" cy="0"/>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895600"/>
            <a:ext cx="457200" cy="0"/>
          </a:xfrm>
          <a:prstGeom prst="line">
            <a:avLst/>
          </a:prstGeom>
          <a:noFill/>
          <a:ln w="9525" cap="flat" cmpd="sng" algn="ctr">
            <a:solidFill>
              <a:srgbClr val="4F81BD">
                <a:shade val="95000"/>
                <a:satMod val="105000"/>
              </a:srgbClr>
            </a:solidFill>
            <a:prstDash val="solid"/>
          </a:ln>
          <a:effectLst/>
        </p:spPr>
      </p:cxnSp>
      <p:pic>
        <p:nvPicPr>
          <p:cNvPr id="523" name="Picture 7" descr="FortiADC_1U_Icon[1].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447800" y="2667000"/>
            <a:ext cx="762000" cy="47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4" name="Rounded Rectangle 523"/>
          <p:cNvSpPr/>
          <p:nvPr/>
        </p:nvSpPr>
        <p:spPr>
          <a:xfrm>
            <a:off x="1524000" y="29956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5" name="Straight Connector 524"/>
          <p:cNvCxnSpPr/>
          <p:nvPr/>
        </p:nvCxnSpPr>
        <p:spPr>
          <a:xfrm flipV="1">
            <a:off x="7086600" y="3111345"/>
            <a:ext cx="1" cy="304800"/>
          </a:xfrm>
          <a:prstGeom prst="line">
            <a:avLst/>
          </a:prstGeom>
          <a:noFill/>
          <a:ln w="9525" cap="flat" cmpd="sng" algn="ctr">
            <a:solidFill>
              <a:srgbClr val="4F81BD">
                <a:shade val="95000"/>
                <a:satMod val="105000"/>
              </a:srgbClr>
            </a:solidFill>
            <a:prstDash val="solid"/>
          </a:ln>
          <a:effectLst/>
        </p:spPr>
      </p:cxnSp>
      <p:sp>
        <p:nvSpPr>
          <p:cNvPr id="526" name="Rounded Rectangle 525"/>
          <p:cNvSpPr/>
          <p:nvPr/>
        </p:nvSpPr>
        <p:spPr>
          <a:xfrm>
            <a:off x="6654979" y="3263745"/>
            <a:ext cx="9144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DNS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7" name="Straight Connector 526"/>
          <p:cNvCxnSpPr/>
          <p:nvPr/>
        </p:nvCxnSpPr>
        <p:spPr>
          <a:xfrm flipV="1">
            <a:off x="8305800" y="3111345"/>
            <a:ext cx="1" cy="304800"/>
          </a:xfrm>
          <a:prstGeom prst="line">
            <a:avLst/>
          </a:prstGeom>
          <a:noFill/>
          <a:ln w="9525" cap="flat" cmpd="sng" algn="ctr">
            <a:solidFill>
              <a:srgbClr val="4F81BD">
                <a:shade val="95000"/>
                <a:satMod val="105000"/>
              </a:srgbClr>
            </a:solidFill>
            <a:prstDash val="solid"/>
          </a:ln>
          <a:effectLst/>
        </p:spPr>
      </p:cxnSp>
      <p:sp>
        <p:nvSpPr>
          <p:cNvPr id="528" name="Rounded Rectangle 527"/>
          <p:cNvSpPr/>
          <p:nvPr/>
        </p:nvSpPr>
        <p:spPr>
          <a:xfrm>
            <a:off x="7772400" y="3263745"/>
            <a:ext cx="9906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9" name="Straight Connector 528"/>
          <p:cNvCxnSpPr/>
          <p:nvPr/>
        </p:nvCxnSpPr>
        <p:spPr>
          <a:xfrm flipH="1" flipV="1">
            <a:off x="2819400" y="4766630"/>
            <a:ext cx="7298" cy="603920"/>
          </a:xfrm>
          <a:prstGeom prst="line">
            <a:avLst/>
          </a:prstGeom>
          <a:noFill/>
          <a:ln w="9525" cap="flat" cmpd="sng" algn="ctr">
            <a:solidFill>
              <a:srgbClr val="4F81BD">
                <a:shade val="95000"/>
                <a:satMod val="105000"/>
              </a:srgbClr>
            </a:solidFill>
            <a:prstDash val="solid"/>
          </a:ln>
          <a:effectLst/>
        </p:spPr>
      </p:cxnSp>
      <p:pic>
        <p:nvPicPr>
          <p:cNvPr id="530" name="Picture 10" descr="FortiSwitch_Icon_1U_Lt-s.png"/>
          <p:cNvPicPr>
            <a:picLocks noChangeAspect="1"/>
          </p:cNvPicPr>
          <p:nvPr/>
        </p:nvPicPr>
        <p:blipFill>
          <a:blip r:embed="rId34" cstate="print">
            <a:extLst>
              <a:ext uri="{28A0092B-C50C-407E-A947-70E740481C1C}">
                <a14:useLocalDpi xmlns:a14="http://schemas.microsoft.com/office/drawing/2010/main"/>
              </a:ext>
            </a:extLst>
          </a:blip>
          <a:srcRect/>
          <a:stretch>
            <a:fillRect/>
          </a:stretch>
        </p:blipFill>
        <p:spPr bwMode="auto">
          <a:xfrm>
            <a:off x="2514600" y="4527478"/>
            <a:ext cx="753822" cy="46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1" name="Rounded Rectangle 530"/>
          <p:cNvSpPr/>
          <p:nvPr/>
        </p:nvSpPr>
        <p:spPr>
          <a:xfrm>
            <a:off x="2438400" y="418085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2" name="Rounded Rectangle 531"/>
          <p:cNvSpPr/>
          <p:nvPr/>
        </p:nvSpPr>
        <p:spPr>
          <a:xfrm>
            <a:off x="61286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33" name="Straight Connector 532"/>
          <p:cNvCxnSpPr/>
          <p:nvPr/>
        </p:nvCxnSpPr>
        <p:spPr>
          <a:xfrm flipV="1">
            <a:off x="7239000" y="685800"/>
            <a:ext cx="1" cy="304800"/>
          </a:xfrm>
          <a:prstGeom prst="line">
            <a:avLst/>
          </a:prstGeom>
          <a:noFill/>
          <a:ln w="9525" cap="flat" cmpd="sng" algn="ctr">
            <a:solidFill>
              <a:srgbClr val="4F81BD">
                <a:shade val="95000"/>
                <a:satMod val="105000"/>
              </a:srgbClr>
            </a:solidFill>
            <a:prstDash val="solid"/>
          </a:ln>
          <a:effectLst/>
        </p:spPr>
      </p:cxnSp>
      <p:sp>
        <p:nvSpPr>
          <p:cNvPr id="534" name="Rounded Rectangle 533"/>
          <p:cNvSpPr/>
          <p:nvPr/>
        </p:nvSpPr>
        <p:spPr>
          <a:xfrm>
            <a:off x="6553200" y="7620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9" name="Picture 24" descr="LAN_Lt.png"/>
          <p:cNvPicPr>
            <a:picLocks noChangeAspect="1"/>
          </p:cNvPicPr>
          <p:nvPr/>
        </p:nvPicPr>
        <p:blipFill>
          <a:blip r:embed="rId35" cstate="print">
            <a:extLst>
              <a:ext uri="{28A0092B-C50C-407E-A947-70E740481C1C}">
                <a14:useLocalDpi xmlns:a14="http://schemas.microsoft.com/office/drawing/2010/main"/>
              </a:ext>
            </a:extLst>
          </a:blip>
          <a:srcRect/>
          <a:stretch>
            <a:fillRect/>
          </a:stretch>
        </p:blipFill>
        <p:spPr bwMode="auto">
          <a:xfrm>
            <a:off x="2209800" y="5300030"/>
            <a:ext cx="990600" cy="7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8557526"/>
      </p:ext>
    </p:extLst>
  </p:cSld>
  <p:clrMapOvr>
    <a:masterClrMapping/>
  </p:clrMapOvr>
  <p:transition xmlns:p14="http://schemas.microsoft.com/office/powerpoint/2010/mai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FortiWiFi 60CM</a:t>
            </a:r>
          </a:p>
        </p:txBody>
      </p:sp>
      <p:pic>
        <p:nvPicPr>
          <p:cNvPr id="2" name="Picture 1"/>
          <p:cNvPicPr>
            <a:picLocks noChangeAspect="1"/>
          </p:cNvPicPr>
          <p:nvPr/>
        </p:nvPicPr>
        <p:blipFill>
          <a:blip r:embed="rId3"/>
          <a:stretch>
            <a:fillRect/>
          </a:stretch>
        </p:blipFill>
        <p:spPr>
          <a:xfrm>
            <a:off x="841522" y="2285425"/>
            <a:ext cx="3787600" cy="1371372"/>
          </a:xfrm>
          <a:prstGeom prst="rect">
            <a:avLst/>
          </a:prstGeom>
        </p:spPr>
      </p:pic>
      <p:pic>
        <p:nvPicPr>
          <p:cNvPr id="3" name="Picture 2"/>
          <p:cNvPicPr>
            <a:picLocks noChangeAspect="1"/>
          </p:cNvPicPr>
          <p:nvPr/>
        </p:nvPicPr>
        <p:blipFill>
          <a:blip r:embed="rId4"/>
          <a:stretch>
            <a:fillRect/>
          </a:stretch>
        </p:blipFill>
        <p:spPr>
          <a:xfrm>
            <a:off x="839274" y="1302181"/>
            <a:ext cx="3789848" cy="913513"/>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1399716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Port</a:t>
            </a:r>
          </a:p>
          <a:p>
            <a:pPr marL="343047" indent="-343047" defTabSz="914417">
              <a:spcBef>
                <a:spcPct val="20000"/>
              </a:spcBef>
              <a:buFontTx/>
              <a:buChar char="•"/>
            </a:pPr>
            <a:r>
              <a:rPr lang="en-US" sz="1200" dirty="0"/>
              <a:t>5x </a:t>
            </a:r>
            <a:r>
              <a:rPr lang="en-US" sz="1200" dirty="0" smtClean="0"/>
              <a:t>GE RJ45 Configurable </a:t>
            </a:r>
            <a:r>
              <a:rPr lang="en-US" sz="1200" dirty="0"/>
              <a:t>Ports</a:t>
            </a:r>
          </a:p>
          <a:p>
            <a:pPr marL="343047" indent="-343047" defTabSz="914417">
              <a:spcBef>
                <a:spcPct val="20000"/>
              </a:spcBef>
              <a:buFontTx/>
              <a:buChar char="•"/>
            </a:pPr>
            <a:r>
              <a:rPr lang="en-US" sz="1200" dirty="0" err="1"/>
              <a:t>ExpressCard</a:t>
            </a:r>
            <a:r>
              <a:rPr lang="en-US" sz="1200" dirty="0"/>
              <a:t> </a:t>
            </a:r>
            <a:r>
              <a:rPr lang="en-US" sz="1200" dirty="0" smtClean="0"/>
              <a:t>Slot</a:t>
            </a:r>
            <a:endParaRPr lang="en-US" sz="1200" dirty="0"/>
          </a:p>
        </p:txBody>
      </p:sp>
      <p:pic>
        <p:nvPicPr>
          <p:cNvPr id="11" name="Picture 10"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2" name="Picture 11"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1400" y="3074424"/>
            <a:ext cx="582212" cy="363744"/>
          </a:xfrm>
          <a:prstGeom prst="rect">
            <a:avLst/>
          </a:prstGeom>
          <a:effectLst/>
        </p:spPr>
      </p:pic>
      <p:pic>
        <p:nvPicPr>
          <p:cNvPr id="13" name="Picture 12" descr="dark_port_mode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124200"/>
            <a:ext cx="569690" cy="312735"/>
          </a:xfrm>
          <a:prstGeom prst="rect">
            <a:avLst/>
          </a:prstGeom>
          <a:effec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66339" y="3505200"/>
            <a:ext cx="568719" cy="312704"/>
          </a:xfrm>
          <a:prstGeom prst="rect">
            <a:avLst/>
          </a:prstGeom>
        </p:spPr>
      </p:pic>
    </p:spTree>
    <p:extLst>
      <p:ext uri="{BB962C8B-B14F-4D97-AF65-F5344CB8AC3E}">
        <p14:creationId xmlns:p14="http://schemas.microsoft.com/office/powerpoint/2010/main" val="202235547"/>
      </p:ext>
    </p:extLst>
  </p:cSld>
  <p:clrMapOvr>
    <a:masterClrMapping/>
  </p:clrMapOvr>
  <p:transition xmlns:p14="http://schemas.microsoft.com/office/powerpoint/2010/mai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11718979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a:t>4</a:t>
            </a:r>
            <a:r>
              <a:rPr lang="en-US" sz="1200" dirty="0" smtClean="0"/>
              <a:t>x GE POE+ Ports</a:t>
            </a:r>
            <a:endParaRPr lang="en-US" sz="1200" dirty="0"/>
          </a:p>
          <a:p>
            <a:pPr marL="343047" indent="-343047" defTabSz="914417">
              <a:spcBef>
                <a:spcPts val="288"/>
              </a:spcBef>
              <a:spcAft>
                <a:spcPts val="200"/>
              </a:spcAft>
              <a:buFontTx/>
              <a:buChar char="•"/>
            </a:pPr>
            <a:r>
              <a:rPr lang="en-US" sz="1200" dirty="0" smtClean="0"/>
              <a:t>20 </a:t>
            </a:r>
            <a:r>
              <a:rPr lang="en-US" sz="1200" dirty="0"/>
              <a:t>x </a:t>
            </a:r>
            <a:r>
              <a:rPr lang="en-US" sz="1200" dirty="0" smtClean="0"/>
              <a:t>GE POE</a:t>
            </a:r>
            <a:r>
              <a:rPr lang="en-US" sz="1200" dirty="0"/>
              <a:t> </a:t>
            </a:r>
            <a:r>
              <a:rPr lang="en-US" sz="1200" dirty="0" smtClean="0"/>
              <a:t>Ports</a:t>
            </a:r>
            <a:endParaRPr lang="en-US" sz="1200" dirty="0"/>
          </a:p>
          <a:p>
            <a:pPr marL="343047" indent="-343047" defTabSz="914417">
              <a:spcBef>
                <a:spcPts val="288"/>
              </a:spcBef>
              <a:spcAft>
                <a:spcPts val="200"/>
              </a:spcAft>
              <a:buFontTx/>
              <a:buChar char="•"/>
            </a:pPr>
            <a:r>
              <a:rPr lang="en-US" sz="1200" dirty="0"/>
              <a:t>1</a:t>
            </a:r>
            <a:r>
              <a:rPr lang="en-US" sz="1200" dirty="0" smtClean="0"/>
              <a:t>x GE Management Port</a:t>
            </a:r>
            <a:endParaRPr lang="en-US" sz="1200" dirty="0"/>
          </a:p>
        </p:txBody>
      </p:sp>
      <p:pic>
        <p:nvPicPr>
          <p:cNvPr id="13"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77305"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9" descr="dark_1URackMoun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4069"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42781" y="1827530"/>
            <a:ext cx="4823977" cy="1398774"/>
          </a:xfrm>
          <a:prstGeom prst="rect">
            <a:avLst/>
          </a:prstGeom>
        </p:spPr>
      </p:pic>
      <p:pic>
        <p:nvPicPr>
          <p:cNvPr id="18" name="Picture 56" descr="dark_RPSSupplyOptio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43600" y="3505200"/>
            <a:ext cx="581025"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5837712" y="1980651"/>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38635" y="2226258"/>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39558" y="2460214"/>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22" name="Picture 47" descr="dark_OutputPort-POE_p.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109761"/>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87458" y="3515438"/>
            <a:ext cx="568719" cy="312704"/>
          </a:xfrm>
          <a:prstGeom prst="rect">
            <a:avLst/>
          </a:prstGeom>
        </p:spPr>
      </p:pic>
    </p:spTree>
    <p:extLst>
      <p:ext uri="{BB962C8B-B14F-4D97-AF65-F5344CB8AC3E}">
        <p14:creationId xmlns:p14="http://schemas.microsoft.com/office/powerpoint/2010/main" val="1091459357"/>
      </p:ext>
    </p:extLst>
  </p:cSld>
  <p:clrMapOvr>
    <a:masterClrMapping/>
  </p:clrMapOvr>
  <p:transition xmlns:p14="http://schemas.microsoft.com/office/powerpoint/2010/mai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41560771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2" name="Picture 1"/>
          <p:cNvPicPr>
            <a:picLocks noChangeAspect="1"/>
          </p:cNvPicPr>
          <p:nvPr/>
        </p:nvPicPr>
        <p:blipFill>
          <a:blip r:embed="rId2"/>
          <a:stretch>
            <a:fillRect/>
          </a:stretch>
        </p:blipFill>
        <p:spPr>
          <a:xfrm>
            <a:off x="838200" y="1600200"/>
            <a:ext cx="4080807" cy="1866900"/>
          </a:xfrm>
          <a:prstGeom prst="rect">
            <a:avLst/>
          </a:prstGeom>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spTree>
    <p:extLst>
      <p:ext uri="{BB962C8B-B14F-4D97-AF65-F5344CB8AC3E}">
        <p14:creationId xmlns:p14="http://schemas.microsoft.com/office/powerpoint/2010/main" val="1766231910"/>
      </p:ext>
    </p:extLst>
  </p:cSld>
  <p:clrMapOvr>
    <a:masterClrMapping/>
  </p:clrMapOvr>
  <p:transition xmlns:p14="http://schemas.microsoft.com/office/powerpoint/2010/mai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59281345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a:t>
            </a:r>
            <a:r>
              <a:rPr lang="en-US" sz="1200" dirty="0" smtClean="0"/>
              <a:t>Ports </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smtClean="0"/>
              <a:t>7x </a:t>
            </a:r>
            <a:r>
              <a:rPr lang="en-US" sz="1200" dirty="0"/>
              <a:t>GE </a:t>
            </a:r>
            <a:r>
              <a:rPr lang="en-US" sz="1200" dirty="0" smtClean="0"/>
              <a:t>Switched Ports </a:t>
            </a:r>
            <a:r>
              <a:rPr lang="en-US" sz="1200" dirty="0"/>
              <a:t>(</a:t>
            </a:r>
            <a:r>
              <a:rPr lang="en-US" sz="1200" dirty="0" err="1"/>
              <a:t>inc.</a:t>
            </a:r>
            <a:r>
              <a:rPr lang="en-US" sz="1200" dirty="0"/>
              <a:t> 2</a:t>
            </a:r>
            <a:r>
              <a:rPr lang="en-US" sz="1200" dirty="0" smtClean="0"/>
              <a:t>x PoE)</a:t>
            </a:r>
            <a:endParaRPr lang="en-US" sz="1200" b="1" dirty="0"/>
          </a:p>
          <a:p>
            <a:pPr marL="343047" lvl="0" indent="-343047" defTabSz="914417">
              <a:spcBef>
                <a:spcPct val="20000"/>
              </a:spcBef>
              <a:buFontTx/>
              <a:buChar char="•"/>
            </a:pPr>
            <a:endParaRPr lang="en-US" sz="1200" dirty="0"/>
          </a:p>
        </p:txBody>
      </p:sp>
      <p:pic>
        <p:nvPicPr>
          <p:cNvPr id="21" name="Picture 2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2" name="Picture 2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3" name="Picture 2"/>
          <p:cNvPicPr>
            <a:picLocks noChangeAspect="1"/>
          </p:cNvPicPr>
          <p:nvPr/>
        </p:nvPicPr>
        <p:blipFill>
          <a:blip r:embed="rId5"/>
          <a:stretch>
            <a:fillRect/>
          </a:stretch>
        </p:blipFill>
        <p:spPr>
          <a:xfrm>
            <a:off x="914400" y="1676400"/>
            <a:ext cx="3962400" cy="715758"/>
          </a:xfrm>
          <a:prstGeom prst="rect">
            <a:avLst/>
          </a:prstGeom>
        </p:spPr>
      </p:pic>
      <p:pic>
        <p:nvPicPr>
          <p:cNvPr id="4" name="Picture 3"/>
          <p:cNvPicPr>
            <a:picLocks noChangeAspect="1"/>
          </p:cNvPicPr>
          <p:nvPr/>
        </p:nvPicPr>
        <p:blipFill>
          <a:blip r:embed="rId6"/>
          <a:stretch>
            <a:fillRect/>
          </a:stretch>
        </p:blipFill>
        <p:spPr>
          <a:xfrm>
            <a:off x="950496" y="2590800"/>
            <a:ext cx="3886200" cy="699796"/>
          </a:xfrm>
          <a:prstGeom prst="rect">
            <a:avLst/>
          </a:prstGeom>
        </p:spPr>
      </p:pic>
      <p:pic>
        <p:nvPicPr>
          <p:cNvPr id="13"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392904"/>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32026"/>
      </p:ext>
    </p:extLst>
  </p:cSld>
  <p:clrMapOvr>
    <a:masterClrMapping/>
  </p:clrMapOvr>
  <p:transition xmlns:p14="http://schemas.microsoft.com/office/powerpoint/2010/mai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294332691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0" name="Picture 7" descr="dark_port_3g4g.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24638" y="339509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838200" y="1600200"/>
            <a:ext cx="4080807" cy="1866900"/>
          </a:xfrm>
          <a:prstGeom prst="rect">
            <a:avLst/>
          </a:prstGeom>
        </p:spPr>
      </p:pic>
    </p:spTree>
    <p:extLst>
      <p:ext uri="{BB962C8B-B14F-4D97-AF65-F5344CB8AC3E}">
        <p14:creationId xmlns:p14="http://schemas.microsoft.com/office/powerpoint/2010/main" val="1981784826"/>
      </p:ext>
    </p:extLst>
  </p:cSld>
  <p:clrMapOvr>
    <a:masterClrMapping/>
  </p:clrMapOvr>
  <p:transition xmlns:p14="http://schemas.microsoft.com/office/powerpoint/2010/mai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6766627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4x </a:t>
            </a:r>
            <a:r>
              <a:rPr lang="en-US" sz="1200" dirty="0"/>
              <a:t>GE </a:t>
            </a:r>
            <a:r>
              <a:rPr lang="en-US" sz="1200" dirty="0" smtClean="0"/>
              <a:t>RJ45 Ports</a:t>
            </a:r>
            <a:endParaRPr lang="en-US" sz="1200" dirty="0"/>
          </a:p>
          <a:p>
            <a:pPr marL="343047" indent="-343047" defTabSz="914417">
              <a:spcBef>
                <a:spcPts val="288"/>
              </a:spcBef>
              <a:spcAft>
                <a:spcPts val="200"/>
              </a:spcAft>
              <a:buFontTx/>
              <a:buChar char="•"/>
            </a:pPr>
            <a:r>
              <a:rPr lang="en-US" sz="1200" dirty="0" smtClean="0"/>
              <a:t>2x Shared Media Pairs</a:t>
            </a:r>
          </a:p>
          <a:p>
            <a:pPr marL="343047" indent="-343047" defTabSz="914417">
              <a:spcBef>
                <a:spcPts val="288"/>
              </a:spcBef>
              <a:spcAft>
                <a:spcPts val="200"/>
              </a:spcAft>
              <a:buFontTx/>
              <a:buChar char="•"/>
            </a:pPr>
            <a:r>
              <a:rPr lang="en-US" sz="1200" dirty="0" smtClean="0"/>
              <a:t>1x DB9 Serial Port</a:t>
            </a:r>
            <a:endParaRPr lang="en-US" sz="1200" dirty="0"/>
          </a:p>
          <a:p>
            <a:pPr lvl="0" defTabSz="914417">
              <a:spcBef>
                <a:spcPct val="20000"/>
              </a:spcBef>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2" name="Picture 1" descr="FGR-60D-Front.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91688" y="1517821"/>
            <a:ext cx="3840319" cy="810343"/>
          </a:xfrm>
          <a:prstGeom prst="rect">
            <a:avLst/>
          </a:prstGeom>
        </p:spPr>
      </p:pic>
      <p:pic>
        <p:nvPicPr>
          <p:cNvPr id="4" name="Picture 3" descr="FGR-60D-Back.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03235" y="2487077"/>
            <a:ext cx="3840318" cy="773161"/>
          </a:xfrm>
          <a:prstGeom prst="rect">
            <a:avLst/>
          </a:prstGeom>
        </p:spPr>
      </p:pic>
      <p:sp>
        <p:nvSpPr>
          <p:cNvPr id="15" name="Oval 14"/>
          <p:cNvSpPr/>
          <p:nvPr/>
        </p:nvSpPr>
        <p:spPr bwMode="auto">
          <a:xfrm>
            <a:off x="5833832" y="1829262"/>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5833831" y="208414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841683"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049475"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853895" y="262625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28940" y="232975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43010579"/>
      </p:ext>
    </p:extLst>
  </p:cSld>
  <p:clrMapOvr>
    <a:masterClrMapping/>
  </p:clrMapOvr>
  <p:transition xmlns:p14="http://schemas.microsoft.com/office/powerpoint/2010/mai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754309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314982"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66036" y="3356808"/>
            <a:ext cx="582212" cy="363744"/>
          </a:xfrm>
          <a:prstGeom prst="rect">
            <a:avLst/>
          </a:prstGeom>
          <a:effectLst/>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2193373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2"/>
          <p:cNvPicPr>
            <a:picLocks noChangeAspect="1" noChangeArrowheads="1"/>
          </p:cNvPicPr>
          <p:nvPr/>
        </p:nvPicPr>
        <p:blipFill>
          <a:blip r:embed="rId2"/>
          <a:srcRect/>
          <a:stretch>
            <a:fillRect/>
          </a:stretch>
        </p:blipFill>
        <p:spPr bwMode="auto">
          <a:xfrm>
            <a:off x="1075513" y="1150225"/>
            <a:ext cx="2972319" cy="1223744"/>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075512" y="2554204"/>
            <a:ext cx="3021767" cy="1316451"/>
          </a:xfrm>
          <a:prstGeom prst="rect">
            <a:avLst/>
          </a:prstGeom>
          <a:noFill/>
          <a:ln w="9525">
            <a:noFill/>
            <a:miter lim="800000"/>
            <a:headEnd/>
            <a:tailEnd/>
          </a:ln>
        </p:spPr>
      </p:pic>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56774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Concurrent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GbE Copper WAN </a:t>
            </a:r>
            <a:r>
              <a:rPr lang="en-US" sz="1200" dirty="0"/>
              <a:t>Interface Ports</a:t>
            </a:r>
          </a:p>
          <a:p>
            <a:pPr marL="343047" indent="-343047" defTabSz="914417">
              <a:spcBef>
                <a:spcPct val="20000"/>
              </a:spcBef>
              <a:buFontTx/>
              <a:buChar char="•"/>
            </a:pPr>
            <a:r>
              <a:rPr lang="en-US" sz="1200" dirty="0"/>
              <a:t>1x </a:t>
            </a:r>
            <a:r>
              <a:rPr lang="en-US" sz="1200" dirty="0" smtClean="0"/>
              <a:t>FE DMZ </a:t>
            </a:r>
            <a:r>
              <a:rPr lang="en-US" sz="1200" dirty="0"/>
              <a:t>Interface Port</a:t>
            </a:r>
          </a:p>
          <a:p>
            <a:pPr marL="343047" indent="-343047" defTabSz="914417">
              <a:spcBef>
                <a:spcPct val="20000"/>
              </a:spcBef>
              <a:buFontTx/>
              <a:buChar char="•"/>
            </a:pPr>
            <a:r>
              <a:rPr lang="en-US" sz="1200" dirty="0"/>
              <a:t>6x </a:t>
            </a:r>
            <a:r>
              <a:rPr lang="en-US" sz="1200" dirty="0" smtClean="0"/>
              <a:t>FE </a:t>
            </a:r>
            <a:r>
              <a:rPr lang="en-US" sz="1200" dirty="0"/>
              <a:t>Configurable </a:t>
            </a:r>
            <a:r>
              <a:rPr lang="en-US" sz="1200" dirty="0" smtClean="0"/>
              <a:t>Ports</a:t>
            </a:r>
          </a:p>
          <a:p>
            <a:pPr marL="343047" indent="-343047" defTabSz="914417">
              <a:spcBef>
                <a:spcPct val="20000"/>
              </a:spcBef>
              <a:buFontTx/>
              <a:buChar char="•"/>
            </a:pPr>
            <a:r>
              <a:rPr lang="en-US" sz="1200" dirty="0" err="1" smtClean="0"/>
              <a:t>ExpressCard</a:t>
            </a:r>
            <a:r>
              <a:rPr lang="en-US" sz="1200" dirty="0" smtClean="0"/>
              <a:t> </a:t>
            </a:r>
            <a:r>
              <a:rPr lang="en-US" sz="1200" dirty="0"/>
              <a:t>slot</a:t>
            </a:r>
          </a:p>
        </p:txBody>
      </p:sp>
      <p:pic>
        <p:nvPicPr>
          <p:cNvPr id="7" name="Picture 6" descr="dark_FortiASICS_C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3568" y="3091942"/>
            <a:ext cx="673935" cy="346569"/>
          </a:xfrm>
          <a:prstGeom prst="rect">
            <a:avLst/>
          </a:prstGeom>
          <a:effectLst/>
        </p:spPr>
      </p:pic>
      <p:pic>
        <p:nvPicPr>
          <p:cNvPr id="10" name="Picture 9" descr="dark_Storage_8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0806" y="3108859"/>
            <a:ext cx="569690" cy="312735"/>
          </a:xfrm>
          <a:prstGeom prst="rect">
            <a:avLst/>
          </a:prstGeom>
          <a:effectLst/>
        </p:spPr>
      </p:pic>
      <p:pic>
        <p:nvPicPr>
          <p:cNvPr id="11" name="Picture 10" descr="dark_DesktopModel.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5568" y="3108859"/>
            <a:ext cx="569690" cy="312735"/>
          </a:xfrm>
          <a:prstGeom prst="rect">
            <a:avLst/>
          </a:prstGeom>
          <a:effectLst/>
        </p:spPr>
      </p:pic>
    </p:spTree>
    <p:extLst>
      <p:ext uri="{BB962C8B-B14F-4D97-AF65-F5344CB8AC3E}">
        <p14:creationId xmlns:p14="http://schemas.microsoft.com/office/powerpoint/2010/main" val="1813531009"/>
      </p:ext>
    </p:extLst>
  </p:cSld>
  <p:clrMapOvr>
    <a:masterClrMapping/>
  </p:clrMapOvr>
  <p:transition xmlns:p14="http://schemas.microsoft.com/office/powerpoint/2010/mai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ark_FortiASICS_CP6.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3568" y="3095107"/>
            <a:ext cx="673935" cy="346569"/>
          </a:xfrm>
          <a:prstGeom prst="rect">
            <a:avLst/>
          </a:prstGeom>
          <a:effectLst/>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sp>
        <p:nvSpPr>
          <p:cNvPr id="21507" name="Rectangle 4"/>
          <p:cNvSpPr>
            <a:spLocks noGrp="1" noChangeArrowheads="1"/>
          </p:cNvSpPr>
          <p:nvPr>
            <p:ph type="title"/>
          </p:nvPr>
        </p:nvSpPr>
        <p:spPr/>
        <p:txBody>
          <a:bodyPr/>
          <a:lstStyle/>
          <a:p>
            <a:pPr eaLnBrk="1" hangingPunct="1"/>
            <a:r>
              <a:rPr lang="en-US" b="0" i="0" dirty="0" smtClean="0"/>
              <a:t>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8511316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FE DMZ Interface Port</a:t>
            </a:r>
          </a:p>
          <a:p>
            <a:pPr marL="343047" indent="-343047" defTabSz="914417">
              <a:spcBef>
                <a:spcPct val="20000"/>
              </a:spcBef>
              <a:buFontTx/>
              <a:buChar char="•"/>
            </a:pPr>
            <a:r>
              <a:rPr lang="en-US" sz="1200" dirty="0"/>
              <a:t>6x FE Configurable Ports</a:t>
            </a:r>
          </a:p>
          <a:p>
            <a:pPr marL="343047" indent="-343047" defTabSz="914417">
              <a:spcBef>
                <a:spcPct val="20000"/>
              </a:spcBef>
              <a:buFontTx/>
              <a:buChar char="•"/>
            </a:pPr>
            <a:r>
              <a:rPr lang="en-US" sz="1200" dirty="0" err="1" smtClean="0"/>
              <a:t>ExpressCard</a:t>
            </a:r>
            <a:r>
              <a:rPr lang="en-US" sz="1200" dirty="0" smtClean="0"/>
              <a:t> slot</a:t>
            </a:r>
          </a:p>
        </p:txBody>
      </p: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15200" y="3074424"/>
            <a:ext cx="582212" cy="363744"/>
          </a:xfrm>
          <a:prstGeom prst="rect">
            <a:avLst/>
          </a:prstGeom>
          <a:effectLst/>
        </p:spPr>
      </p:pic>
      <p:pic>
        <p:nvPicPr>
          <p:cNvPr id="17" name="Picture 16" descr="dark_port_mode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1000" y="3124200"/>
            <a:ext cx="569690" cy="312735"/>
          </a:xfrm>
          <a:prstGeom prst="rect">
            <a:avLst/>
          </a:prstGeom>
          <a:effectLst/>
        </p:spPr>
      </p:pic>
      <p:pic>
        <p:nvPicPr>
          <p:cNvPr id="11" name="Picture 10" descr="dark_RJ45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497296"/>
            <a:ext cx="568719" cy="312704"/>
          </a:xfrm>
          <a:prstGeom prst="rect">
            <a:avLst/>
          </a:prstGeom>
        </p:spPr>
      </p:pic>
      <p:pic>
        <p:nvPicPr>
          <p:cNvPr id="12" name="Picture 51"/>
          <p:cNvPicPr>
            <a:picLocks noChangeAspect="1" noChangeArrowheads="1"/>
          </p:cNvPicPr>
          <p:nvPr/>
        </p:nvPicPr>
        <p:blipFill>
          <a:blip r:embed="rId7"/>
          <a:srcRect/>
          <a:stretch>
            <a:fillRect/>
          </a:stretch>
        </p:blipFill>
        <p:spPr bwMode="auto">
          <a:xfrm>
            <a:off x="998384" y="2240468"/>
            <a:ext cx="3269546" cy="1659108"/>
          </a:xfrm>
          <a:prstGeom prst="rect">
            <a:avLst/>
          </a:prstGeom>
          <a:noFill/>
          <a:ln w="9525">
            <a:noFill/>
            <a:miter lim="800000"/>
            <a:headEnd/>
            <a:tailEnd/>
          </a:ln>
        </p:spPr>
      </p:pic>
      <p:pic>
        <p:nvPicPr>
          <p:cNvPr id="14" name="Picture 50"/>
          <p:cNvPicPr>
            <a:picLocks noChangeAspect="1" noChangeArrowheads="1"/>
          </p:cNvPicPr>
          <p:nvPr/>
        </p:nvPicPr>
        <p:blipFill>
          <a:blip r:embed="rId8"/>
          <a:srcRect/>
          <a:stretch>
            <a:fillRect/>
          </a:stretch>
        </p:blipFill>
        <p:spPr bwMode="auto">
          <a:xfrm>
            <a:off x="1035535" y="1161448"/>
            <a:ext cx="3222161" cy="1307075"/>
          </a:xfrm>
          <a:prstGeom prst="rect">
            <a:avLst/>
          </a:prstGeom>
          <a:noFill/>
          <a:ln w="9525">
            <a:noFill/>
            <a:miter lim="800000"/>
            <a:headEnd/>
            <a:tailEnd/>
          </a:ln>
        </p:spPr>
      </p:pic>
    </p:spTree>
    <p:extLst>
      <p:ext uri="{BB962C8B-B14F-4D97-AF65-F5344CB8AC3E}">
        <p14:creationId xmlns:p14="http://schemas.microsoft.com/office/powerpoint/2010/main" val="2719178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991840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000" b="0" i="0" dirty="0" smtClean="0">
                          <a:latin typeface="+mn-lt"/>
                        </a:rPr>
                        <a:t>1.3 / 0.95 / 0.17 </a:t>
                      </a:r>
                      <a:r>
                        <a:rPr kumimoji="0" lang="en-US" sz="1000" b="0" i="0" u="none" strike="noStrike" cap="none" normalizeH="0" baseline="0" dirty="0" smtClean="0">
                          <a:ln>
                            <a:noFill/>
                          </a:ln>
                          <a:solidFill>
                            <a:srgbClr val="36424A"/>
                          </a:solidFill>
                          <a:effectLst/>
                          <a:latin typeface="+mn-lt"/>
                        </a:rPr>
                        <a:t>G</a:t>
                      </a:r>
                      <a:r>
                        <a:rPr kumimoji="0" lang="en-US" sz="1000" u="none" strike="noStrike" cap="none" normalizeH="0" baseline="0" dirty="0" smtClean="0">
                          <a:ln>
                            <a:noFill/>
                          </a:ln>
                          <a:solidFill>
                            <a:srgbClr val="36424A"/>
                          </a:solidFill>
                          <a:effectLst/>
                        </a:rPr>
                        <a:t>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90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250/550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a:t>
            </a:r>
          </a:p>
        </p:txBody>
      </p:sp>
      <p:pic>
        <p:nvPicPr>
          <p:cNvPr id="14" name="Picture 13"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3273" y="3415738"/>
            <a:ext cx="569690" cy="312735"/>
          </a:xfrm>
          <a:prstGeom prst="rect">
            <a:avLst/>
          </a:prstGeom>
          <a:effectLst/>
        </p:spPr>
      </p:pic>
      <p:pic>
        <p:nvPicPr>
          <p:cNvPr id="17" name="Picture 16" descr="dark_Storage_16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0887" y="3408838"/>
            <a:ext cx="578376" cy="317504"/>
          </a:xfrm>
          <a:prstGeom prst="rect">
            <a:avLst/>
          </a:prstGeom>
        </p:spPr>
      </p:pic>
      <p:pic>
        <p:nvPicPr>
          <p:cNvPr id="10" name="Picture 9" descr="FortiGate-80D-QuickStart-Onli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480" y="1624477"/>
            <a:ext cx="4098475" cy="1785928"/>
          </a:xfrm>
          <a:prstGeom prst="rect">
            <a:avLst/>
          </a:prstGeom>
        </p:spPr>
      </p:pic>
    </p:spTree>
    <p:extLst>
      <p:ext uri="{BB962C8B-B14F-4D97-AF65-F5344CB8AC3E}">
        <p14:creationId xmlns:p14="http://schemas.microsoft.com/office/powerpoint/2010/main" val="240039191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1265130"/>
            <a:ext cx="8069886" cy="4861034"/>
          </a:xfrm>
          <a:prstGeom prst="rect">
            <a:avLst/>
          </a:prstGeom>
        </p:spPr>
        <p:txBody>
          <a:bodyPr numCol="2"/>
          <a:lstStyle/>
          <a:p>
            <a:pPr>
              <a:buClr>
                <a:schemeClr val="accent6"/>
              </a:buClr>
            </a:pPr>
            <a:r>
              <a:rPr lang="en-US" dirty="0" smtClean="0"/>
              <a:t>FortiGate/FortiWiFi</a:t>
            </a:r>
          </a:p>
          <a:p>
            <a:pPr>
              <a:buClr>
                <a:schemeClr val="accent6"/>
              </a:buClr>
            </a:pPr>
            <a:r>
              <a:rPr lang="en-US" dirty="0" smtClean="0"/>
              <a:t>FortiAP</a:t>
            </a:r>
          </a:p>
          <a:p>
            <a:pPr>
              <a:buClr>
                <a:schemeClr val="accent6"/>
              </a:buClr>
            </a:pPr>
            <a:r>
              <a:rPr lang="en-US" dirty="0" smtClean="0"/>
              <a:t>FortiSwitch</a:t>
            </a:r>
          </a:p>
          <a:p>
            <a:pPr>
              <a:buClr>
                <a:schemeClr val="accent6"/>
              </a:buClr>
            </a:pPr>
            <a:r>
              <a:rPr lang="en-US" dirty="0" smtClean="0"/>
              <a:t>FortiClient</a:t>
            </a:r>
          </a:p>
          <a:p>
            <a:pPr>
              <a:buClr>
                <a:schemeClr val="accent6"/>
              </a:buClr>
            </a:pPr>
            <a:r>
              <a:rPr lang="en-US" dirty="0" smtClean="0"/>
              <a:t>FortiToken</a:t>
            </a:r>
            <a:endParaRPr lang="en-US" dirty="0"/>
          </a:p>
          <a:p>
            <a:pPr>
              <a:buClr>
                <a:schemeClr val="accent6"/>
              </a:buClr>
            </a:pPr>
            <a:r>
              <a:rPr lang="en-US" dirty="0" smtClean="0"/>
              <a:t>FortiAnalyzer</a:t>
            </a:r>
          </a:p>
          <a:p>
            <a:pPr>
              <a:buClr>
                <a:schemeClr val="accent6"/>
              </a:buClr>
            </a:pPr>
            <a:r>
              <a:rPr lang="en-US" dirty="0" smtClean="0"/>
              <a:t>FortiManager</a:t>
            </a:r>
          </a:p>
          <a:p>
            <a:pPr>
              <a:buClr>
                <a:schemeClr val="accent6"/>
              </a:buClr>
            </a:pPr>
            <a:r>
              <a:rPr lang="en-US" dirty="0" smtClean="0"/>
              <a:t>FortiSandbox</a:t>
            </a:r>
          </a:p>
          <a:p>
            <a:pPr>
              <a:buClr>
                <a:schemeClr val="accent6"/>
              </a:buClr>
            </a:pPr>
            <a:r>
              <a:rPr lang="en-US" dirty="0"/>
              <a:t>FortiAuthenticator</a:t>
            </a:r>
          </a:p>
          <a:p>
            <a:pPr>
              <a:buClr>
                <a:schemeClr val="accent6"/>
              </a:buClr>
            </a:pPr>
            <a:r>
              <a:rPr lang="en-US" dirty="0"/>
              <a:t>FortiDDoS</a:t>
            </a:r>
          </a:p>
          <a:p>
            <a:pPr>
              <a:buClr>
                <a:schemeClr val="accent6"/>
              </a:buClr>
            </a:pPr>
            <a:r>
              <a:rPr lang="en-US" dirty="0" smtClean="0"/>
              <a:t>FortiMail</a:t>
            </a:r>
            <a:endParaRPr lang="en-US" dirty="0"/>
          </a:p>
          <a:p>
            <a:pPr>
              <a:buClr>
                <a:schemeClr val="accent6"/>
              </a:buClr>
            </a:pPr>
            <a:r>
              <a:rPr lang="en-US" dirty="0" smtClean="0"/>
              <a:t>FortiWeb</a:t>
            </a:r>
          </a:p>
          <a:p>
            <a:pPr>
              <a:buClr>
                <a:schemeClr val="accent6"/>
              </a:buClr>
            </a:pPr>
            <a:r>
              <a:rPr lang="en-US" dirty="0"/>
              <a:t>FortiSandbox</a:t>
            </a:r>
          </a:p>
          <a:p>
            <a:pPr>
              <a:buClr>
                <a:schemeClr val="accent6"/>
              </a:buClr>
            </a:pPr>
            <a:r>
              <a:rPr lang="en-US" dirty="0" smtClean="0"/>
              <a:t>FortiDB</a:t>
            </a:r>
          </a:p>
          <a:p>
            <a:pPr>
              <a:buClr>
                <a:schemeClr val="accent6"/>
              </a:buClr>
            </a:pPr>
            <a:r>
              <a:rPr lang="en-US" dirty="0" smtClean="0"/>
              <a:t>FortiADC/</a:t>
            </a:r>
            <a:r>
              <a:rPr lang="en-US" dirty="0" err="1" smtClean="0"/>
              <a:t>AscenLink</a:t>
            </a:r>
            <a:endParaRPr lang="en-US" dirty="0"/>
          </a:p>
          <a:p>
            <a:pPr>
              <a:buClr>
                <a:schemeClr val="accent6"/>
              </a:buClr>
            </a:pPr>
            <a:r>
              <a:rPr lang="en-US" dirty="0"/>
              <a:t>FortiCache</a:t>
            </a:r>
          </a:p>
          <a:p>
            <a:pPr>
              <a:buClr>
                <a:schemeClr val="accent6"/>
              </a:buClr>
            </a:pPr>
            <a:r>
              <a:rPr lang="en-US" dirty="0" smtClean="0"/>
              <a:t>FortiDNS</a:t>
            </a:r>
          </a:p>
          <a:p>
            <a:pPr>
              <a:buClr>
                <a:schemeClr val="accent6"/>
              </a:buClr>
            </a:pPr>
            <a:r>
              <a:rPr lang="en-US" dirty="0" smtClean="0"/>
              <a:t>FortiRecorder &amp; FortiCamera</a:t>
            </a:r>
          </a:p>
          <a:p>
            <a:pPr>
              <a:buClr>
                <a:schemeClr val="accent6"/>
              </a:buClr>
            </a:pPr>
            <a:r>
              <a:rPr lang="en-US" dirty="0"/>
              <a:t>FortiBridge</a:t>
            </a:r>
          </a:p>
          <a:p>
            <a:pPr>
              <a:buClr>
                <a:schemeClr val="accent6"/>
              </a:buClr>
            </a:pPr>
            <a:r>
              <a:rPr lang="en-US" dirty="0" smtClean="0"/>
              <a:t>FortiTap</a:t>
            </a:r>
          </a:p>
          <a:p>
            <a:pPr marL="0" indent="0">
              <a:buNone/>
            </a:pPr>
            <a:endParaRPr lang="en-US" dirty="0" smtClean="0"/>
          </a:p>
        </p:txBody>
      </p:sp>
    </p:spTree>
    <p:extLst>
      <p:ext uri="{BB962C8B-B14F-4D97-AF65-F5344CB8AC3E}">
        <p14:creationId xmlns:p14="http://schemas.microsoft.com/office/powerpoint/2010/main" val="148635959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1003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392904"/>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4" name="Picture 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3374266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3679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2.0/1.0/0.2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300/700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16x GE RJ45 Ports	</a:t>
            </a:r>
          </a:p>
          <a:p>
            <a:pPr lvl="0" defTabSz="914417">
              <a:spcBef>
                <a:spcPct val="20000"/>
              </a:spcBef>
            </a:pPr>
            <a:endParaRPr lang="en-US" sz="1200" dirty="0">
              <a:latin typeface="Arial" charset="0"/>
            </a:endParaRPr>
          </a:p>
        </p:txBody>
      </p:sp>
      <p:pic>
        <p:nvPicPr>
          <p:cNvPr id="13" name="Picture 12"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2" name="Picture 11" descr="dark_Storage_16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15200" y="3399464"/>
            <a:ext cx="578376" cy="317504"/>
          </a:xfrm>
          <a:prstGeom prst="rect">
            <a:avLst/>
          </a:prstGeom>
        </p:spPr>
      </p:pic>
      <p:sp>
        <p:nvSpPr>
          <p:cNvPr id="14" name="Oval 13"/>
          <p:cNvSpPr/>
          <p:nvPr/>
        </p:nvSpPr>
        <p:spPr bwMode="auto">
          <a:xfrm>
            <a:off x="5842815" y="207628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cxnSp>
        <p:nvCxnSpPr>
          <p:cNvPr id="17" name="Straight Connector 16"/>
          <p:cNvCxnSpPr/>
          <p:nvPr/>
        </p:nvCxnSpPr>
        <p:spPr bwMode="auto">
          <a:xfrm>
            <a:off x="2625292" y="3530080"/>
            <a:ext cx="2452402" cy="793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pic>
        <p:nvPicPr>
          <p:cNvPr id="18" name="Picture 17" descr="FWF-92D-Rea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4400" y="2667000"/>
            <a:ext cx="4428608" cy="806499"/>
          </a:xfrm>
          <a:prstGeom prst="rect">
            <a:avLst/>
          </a:prstGeom>
        </p:spPr>
      </p:pic>
      <p:pic>
        <p:nvPicPr>
          <p:cNvPr id="20" name="Picture 19" descr="FG_FWF-92D-Fro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3525" y="1666441"/>
            <a:ext cx="4428615" cy="806500"/>
          </a:xfrm>
          <a:prstGeom prst="rect">
            <a:avLst/>
          </a:prstGeom>
        </p:spPr>
      </p:pic>
      <p:cxnSp>
        <p:nvCxnSpPr>
          <p:cNvPr id="21" name="Straight Connector 20"/>
          <p:cNvCxnSpPr/>
          <p:nvPr/>
        </p:nvCxnSpPr>
        <p:spPr bwMode="auto">
          <a:xfrm flipH="1" flipV="1">
            <a:off x="2628517" y="335745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cxnSp>
        <p:nvCxnSpPr>
          <p:cNvPr id="22" name="Straight Connector 21"/>
          <p:cNvCxnSpPr/>
          <p:nvPr/>
        </p:nvCxnSpPr>
        <p:spPr bwMode="auto">
          <a:xfrm flipH="1" flipV="1">
            <a:off x="5075110" y="337056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sp>
        <p:nvSpPr>
          <p:cNvPr id="23" name="Oval 22"/>
          <p:cNvSpPr/>
          <p:nvPr/>
        </p:nvSpPr>
        <p:spPr bwMode="auto">
          <a:xfrm>
            <a:off x="3711625" y="343931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046907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6058355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066800"/>
            <a:ext cx="2884755" cy="2379108"/>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a:t>
            </a:r>
            <a:r>
              <a:rPr lang="en-US" sz="1200" dirty="0"/>
              <a:t>GE RJ45 WAN Ports</a:t>
            </a:r>
          </a:p>
          <a:p>
            <a:pPr marL="343047" indent="-343047" defTabSz="914417">
              <a:spcBef>
                <a:spcPct val="20000"/>
              </a:spcBef>
              <a:buFontTx/>
              <a:buChar char="•"/>
            </a:pPr>
            <a:r>
              <a:rPr lang="en-US" sz="1200" dirty="0"/>
              <a:t>14x GE RJ45 Switch </a:t>
            </a:r>
            <a:r>
              <a:rPr lang="en-US" sz="1200" dirty="0" smtClean="0"/>
              <a:t>Ports</a:t>
            </a:r>
            <a:br>
              <a:rPr lang="en-US" sz="1200" dirty="0" smtClean="0"/>
            </a:br>
            <a:r>
              <a:rPr lang="en-US" sz="1200" dirty="0" smtClean="0"/>
              <a:t>(</a:t>
            </a:r>
            <a:r>
              <a:rPr lang="en-US" sz="1200" dirty="0" err="1" smtClean="0"/>
              <a:t>inc.</a:t>
            </a:r>
            <a:r>
              <a:rPr lang="en-US" sz="1200" dirty="0" smtClean="0"/>
              <a:t> 4x PoE)</a:t>
            </a:r>
            <a:endParaRPr lang="en-US" sz="1200" dirty="0"/>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3" name="Picture 12"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087428"/>
            <a:ext cx="569690" cy="312735"/>
          </a:xfrm>
          <a:prstGeom prst="rect">
            <a:avLst/>
          </a:prstGeom>
          <a:effectLst/>
        </p:spPr>
      </p:pic>
      <p:pic>
        <p:nvPicPr>
          <p:cNvPr id="16" name="Picture 15"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048000"/>
            <a:ext cx="582212" cy="363744"/>
          </a:xfrm>
          <a:prstGeom prst="rect">
            <a:avLst/>
          </a:prstGeom>
          <a:effectLst/>
        </p:spPr>
      </p:pic>
      <p:pic>
        <p:nvPicPr>
          <p:cNvPr id="12"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a:off x="7951453" y="3061411"/>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234082844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75897724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a:t>2</a:t>
            </a:r>
            <a:r>
              <a:rPr lang="en-US" sz="1200" dirty="0" smtClean="0"/>
              <a:t>4x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5153" y="2498895"/>
            <a:ext cx="5063079" cy="707445"/>
          </a:xfrm>
          <a:prstGeom prst="rect">
            <a:avLst/>
          </a:prstGeom>
        </p:spPr>
      </p:pic>
      <p:pic>
        <p:nvPicPr>
          <p:cNvPr id="14" name="Picture 13" descr="94D-poe-fro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478" y="1890312"/>
            <a:ext cx="5320454" cy="430834"/>
          </a:xfrm>
          <a:prstGeom prst="rect">
            <a:avLst/>
          </a:prstGeom>
        </p:spPr>
      </p:pic>
      <p:pic>
        <p:nvPicPr>
          <p:cNvPr id="18" name="Picture 69" descr="dark_Storage_32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dark_FortiASICS_SOC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21"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dark_1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3036" y="3083906"/>
            <a:ext cx="569690" cy="312735"/>
          </a:xfrm>
          <a:prstGeom prst="rect">
            <a:avLst/>
          </a:prstGeom>
          <a:effectLst/>
        </p:spPr>
      </p:pic>
    </p:spTree>
    <p:extLst>
      <p:ext uri="{BB962C8B-B14F-4D97-AF65-F5344CB8AC3E}">
        <p14:creationId xmlns:p14="http://schemas.microsoft.com/office/powerpoint/2010/main" val="1931125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12" name="Picture 11" descr="FG-800C_Ft-top-reflec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64277" y="2690291"/>
            <a:ext cx="2212730" cy="629727"/>
          </a:xfrm>
          <a:prstGeom prst="rect">
            <a:avLst/>
          </a:prstGeom>
        </p:spPr>
      </p:pic>
      <p:sp>
        <p:nvSpPr>
          <p:cNvPr id="14" name="Rectangle 13"/>
          <p:cNvSpPr/>
          <p:nvPr/>
        </p:nvSpPr>
        <p:spPr>
          <a:xfrm>
            <a:off x="585640" y="2818799"/>
            <a:ext cx="1067887" cy="307777"/>
          </a:xfrm>
          <a:prstGeom prst="rect">
            <a:avLst/>
          </a:prstGeom>
        </p:spPr>
        <p:txBody>
          <a:bodyPr wrap="square">
            <a:spAutoFit/>
          </a:bodyPr>
          <a:lstStyle/>
          <a:p>
            <a:r>
              <a:rPr lang="en-US" sz="1400" b="1" dirty="0" smtClean="0">
                <a:latin typeface="+mn-lt"/>
                <a:ea typeface="Helvetica 55 Roman" charset="0"/>
                <a:cs typeface="Arial Narrow"/>
              </a:rPr>
              <a:t>FG-800C</a:t>
            </a:r>
            <a:endParaRPr lang="en-US" sz="1400" b="1" dirty="0">
              <a:latin typeface="+mn-lt"/>
              <a:cs typeface="Arial Narrow"/>
            </a:endParaRPr>
          </a:p>
        </p:txBody>
      </p:sp>
      <p:sp>
        <p:nvSpPr>
          <p:cNvPr id="22" name="Content Placeholder 9"/>
          <p:cNvSpPr txBox="1">
            <a:spLocks/>
          </p:cNvSpPr>
          <p:nvPr/>
        </p:nvSpPr>
        <p:spPr>
          <a:xfrm>
            <a:off x="4773723" y="2192643"/>
            <a:ext cx="3987800" cy="491711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multi-threat security for medium-sized enterprises and branch offices of large enterprises.</a:t>
            </a:r>
          </a:p>
          <a:p>
            <a:pPr>
              <a:lnSpc>
                <a:spcPct val="90000"/>
              </a:lnSpc>
              <a:buClr>
                <a:schemeClr val="accent6"/>
              </a:buClr>
              <a:buFont typeface="Wingdings" charset="2"/>
              <a:buChar char="§"/>
            </a:pPr>
            <a:r>
              <a:rPr lang="en-US" sz="15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pic>
        <p:nvPicPr>
          <p:cNvPr id="24" name="Picture 2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2910328"/>
            <a:ext cx="213020" cy="151969"/>
          </a:xfrm>
          <a:prstGeom prst="rect">
            <a:avLst/>
          </a:prstGeom>
        </p:spPr>
      </p:pic>
      <p:sp>
        <p:nvSpPr>
          <p:cNvPr id="33" name="Rectangle 32"/>
          <p:cNvSpPr/>
          <p:nvPr/>
        </p:nvSpPr>
        <p:spPr>
          <a:xfrm>
            <a:off x="585640" y="3997971"/>
            <a:ext cx="1513534" cy="523220"/>
          </a:xfrm>
          <a:prstGeom prst="rect">
            <a:avLst/>
          </a:prstGeom>
        </p:spPr>
        <p:txBody>
          <a:bodyPr wrap="square">
            <a:spAutoFit/>
          </a:bodyPr>
          <a:lstStyle/>
          <a:p>
            <a:r>
              <a:rPr lang="en-US" sz="1400" b="1" dirty="0" smtClean="0">
                <a:latin typeface="+mn-lt"/>
                <a:ea typeface="Helvetica 55 Roman" charset="0"/>
                <a:cs typeface="Arial Narrow"/>
              </a:rPr>
              <a:t>FG-200D</a:t>
            </a:r>
            <a:endParaRPr lang="en-US" sz="1400" b="1" dirty="0">
              <a:latin typeface="+mn-lt"/>
              <a:cs typeface="Arial Narrow"/>
            </a:endParaRPr>
          </a:p>
          <a:p>
            <a:r>
              <a:rPr lang="en-US" sz="1400" b="1" dirty="0" smtClean="0">
                <a:latin typeface="+mn-lt"/>
                <a:ea typeface="Helvetica 55 Roman" charset="0"/>
                <a:cs typeface="Arial Narrow"/>
              </a:rPr>
              <a:t>Series</a:t>
            </a:r>
          </a:p>
        </p:txBody>
      </p:sp>
      <p:pic>
        <p:nvPicPr>
          <p:cNvPr id="37" name="Picture 3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4086620"/>
            <a:ext cx="213020" cy="151969"/>
          </a:xfrm>
          <a:prstGeom prst="rect">
            <a:avLst/>
          </a:prstGeom>
        </p:spPr>
      </p:pic>
      <p:pic>
        <p:nvPicPr>
          <p:cNvPr id="31" name="Picture 30" descr="FG-200D_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28640" y="4016075"/>
            <a:ext cx="2514600" cy="916293"/>
          </a:xfrm>
          <a:prstGeom prst="rect">
            <a:avLst/>
          </a:prstGeom>
        </p:spPr>
      </p:pic>
      <p:pic>
        <p:nvPicPr>
          <p:cNvPr id="34" name="Picture 33" descr="FG-24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28640" y="3818435"/>
            <a:ext cx="2433773" cy="731040"/>
          </a:xfrm>
          <a:prstGeom prst="rect">
            <a:avLst/>
          </a:prstGeom>
        </p:spPr>
      </p:pic>
      <p:pic>
        <p:nvPicPr>
          <p:cNvPr id="4" name="Picture 3" descr="FortiGate300D-3 Reflection.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957240" y="3558875"/>
            <a:ext cx="2057400" cy="445992"/>
          </a:xfrm>
          <a:prstGeom prst="rect">
            <a:avLst/>
          </a:prstGeom>
        </p:spPr>
      </p:pic>
      <p:sp>
        <p:nvSpPr>
          <p:cNvPr id="26" name="Rectangle 25"/>
          <p:cNvSpPr/>
          <p:nvPr/>
        </p:nvSpPr>
        <p:spPr>
          <a:xfrm>
            <a:off x="585640" y="3632098"/>
            <a:ext cx="1513534" cy="307777"/>
          </a:xfrm>
          <a:prstGeom prst="rect">
            <a:avLst/>
          </a:prstGeom>
        </p:spPr>
        <p:txBody>
          <a:bodyPr wrap="square">
            <a:spAutoFit/>
          </a:bodyPr>
          <a:lstStyle/>
          <a:p>
            <a:r>
              <a:rPr lang="en-US" sz="1400" b="1" dirty="0" smtClean="0">
                <a:latin typeface="+mn-lt"/>
                <a:ea typeface="Helvetica 55 Roman" charset="0"/>
                <a:cs typeface="Arial Narrow"/>
              </a:rPr>
              <a:t>FG-</a:t>
            </a:r>
            <a:r>
              <a:rPr lang="en-US" sz="1400" b="1" dirty="0">
                <a:latin typeface="+mn-lt"/>
                <a:ea typeface="Helvetica 55 Roman" charset="0"/>
                <a:cs typeface="Arial Narrow"/>
              </a:rPr>
              <a:t>3</a:t>
            </a:r>
            <a:r>
              <a:rPr lang="en-US" sz="1400" b="1" dirty="0" smtClean="0">
                <a:latin typeface="+mn-lt"/>
                <a:ea typeface="Helvetica 55 Roman" charset="0"/>
                <a:cs typeface="Arial Narrow"/>
              </a:rPr>
              <a:t>00D</a:t>
            </a:r>
            <a:endParaRPr lang="en-US" sz="1400" b="1" dirty="0">
              <a:latin typeface="+mn-lt"/>
              <a:cs typeface="Arial Narrow"/>
            </a:endParaRPr>
          </a:p>
        </p:txBody>
      </p:sp>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3720747"/>
            <a:ext cx="213020" cy="151969"/>
          </a:xfrm>
          <a:prstGeom prst="rect">
            <a:avLst/>
          </a:prstGeom>
        </p:spPr>
      </p:pic>
      <p:pic>
        <p:nvPicPr>
          <p:cNvPr id="6" name="Picture 5" descr="FortiGate500D-1 Reflection.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957240" y="3147730"/>
            <a:ext cx="1981200" cy="421305"/>
          </a:xfrm>
          <a:prstGeom prst="rect">
            <a:avLst/>
          </a:prstGeom>
        </p:spPr>
      </p:pic>
      <p:sp>
        <p:nvSpPr>
          <p:cNvPr id="30" name="Rectangle 29"/>
          <p:cNvSpPr/>
          <p:nvPr/>
        </p:nvSpPr>
        <p:spPr>
          <a:xfrm>
            <a:off x="585640" y="3254075"/>
            <a:ext cx="1513534" cy="307777"/>
          </a:xfrm>
          <a:prstGeom prst="rect">
            <a:avLst/>
          </a:prstGeom>
        </p:spPr>
        <p:txBody>
          <a:bodyPr wrap="square">
            <a:spAutoFit/>
          </a:bodyPr>
          <a:lstStyle/>
          <a:p>
            <a:r>
              <a:rPr lang="en-US" sz="1400" b="1" dirty="0" smtClean="0">
                <a:latin typeface="+mn-lt"/>
                <a:ea typeface="Helvetica 55 Roman" charset="0"/>
                <a:cs typeface="Arial Narrow"/>
              </a:rPr>
              <a:t>FG-500D</a:t>
            </a:r>
            <a:endParaRPr lang="en-US" sz="1400" b="1" dirty="0">
              <a:latin typeface="+mn-lt"/>
              <a:cs typeface="Arial Narrow"/>
            </a:endParaRPr>
          </a:p>
        </p:txBody>
      </p:sp>
      <p:pic>
        <p:nvPicPr>
          <p:cNvPr id="32" name="Picture 3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3342724"/>
            <a:ext cx="213020" cy="151969"/>
          </a:xfrm>
          <a:prstGeom prst="rect">
            <a:avLst/>
          </a:prstGeom>
        </p:spPr>
      </p:pic>
      <p:pic>
        <p:nvPicPr>
          <p:cNvPr id="35" name="Picture 34" descr="FG-100D_Ft-top.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52600" y="5029200"/>
            <a:ext cx="2446560" cy="729218"/>
          </a:xfrm>
          <a:prstGeom prst="rect">
            <a:avLst/>
          </a:prstGeom>
        </p:spPr>
      </p:pic>
      <p:sp>
        <p:nvSpPr>
          <p:cNvPr id="36" name="Rectangle 35"/>
          <p:cNvSpPr/>
          <p:nvPr/>
        </p:nvSpPr>
        <p:spPr>
          <a:xfrm>
            <a:off x="585640" y="4809035"/>
            <a:ext cx="914400" cy="523220"/>
          </a:xfrm>
          <a:prstGeom prst="rect">
            <a:avLst/>
          </a:prstGeom>
        </p:spPr>
        <p:txBody>
          <a:bodyPr wrap="square">
            <a:spAutoFit/>
          </a:bodyPr>
          <a:lstStyle/>
          <a:p>
            <a:r>
              <a:rPr lang="en-US" sz="1400" b="1" dirty="0" smtClean="0">
                <a:latin typeface="+mn-lt"/>
                <a:ea typeface="Helvetica 55 Roman" charset="0"/>
                <a:cs typeface="Arial Narrow"/>
              </a:rPr>
              <a:t>FG-100D Series</a:t>
            </a:r>
          </a:p>
        </p:txBody>
      </p:sp>
      <p:pic>
        <p:nvPicPr>
          <p:cNvPr id="40" name="Picture 39"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7040" y="4893670"/>
            <a:ext cx="213020" cy="151969"/>
          </a:xfrm>
          <a:prstGeom prst="rect">
            <a:avLst/>
          </a:prstGeom>
        </p:spPr>
      </p:pic>
      <p:pic>
        <p:nvPicPr>
          <p:cNvPr id="41" name="Picture 40" descr="FG-140D_Ft-top.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760759" y="4732835"/>
            <a:ext cx="2409194" cy="749527"/>
          </a:xfrm>
          <a:prstGeom prst="rect">
            <a:avLst/>
          </a:prstGeom>
        </p:spPr>
      </p:pic>
      <p:pic>
        <p:nvPicPr>
          <p:cNvPr id="42" name="Picture 41" descr="FG-140D-POE_Ft-top.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760759" y="4504236"/>
            <a:ext cx="2384859" cy="741956"/>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Mid-Range Security Appliances For Mid-Size Organizations &amp; Large Enterprise Branch Offices</a:t>
            </a:r>
          </a:p>
        </p:txBody>
      </p:sp>
      <p:pic>
        <p:nvPicPr>
          <p:cNvPr id="29" name="Picture 28"/>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
        <p:nvSpPr>
          <p:cNvPr id="38" name="Rectangle 37"/>
          <p:cNvSpPr/>
          <p:nvPr/>
        </p:nvSpPr>
        <p:spPr>
          <a:xfrm>
            <a:off x="4981576" y="3858743"/>
            <a:ext cx="3644273" cy="2085186"/>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WAN Optimization, local reporting and </a:t>
            </a:r>
            <a:r>
              <a:rPr lang="en-US" sz="1400" dirty="0" smtClean="0">
                <a:latin typeface="+mj-lt"/>
                <a:cs typeface="Arial Narrow"/>
              </a:rPr>
              <a:t>archiving*</a:t>
            </a:r>
            <a:endParaRPr lang="en-US" sz="1400" dirty="0">
              <a:latin typeface="+mj-lt"/>
              <a:cs typeface="Arial Narrow"/>
            </a:endParaRPr>
          </a:p>
        </p:txBody>
      </p:sp>
    </p:spTree>
    <p:extLst>
      <p:ext uri="{BB962C8B-B14F-4D97-AF65-F5344CB8AC3E}">
        <p14:creationId xmlns:p14="http://schemas.microsoft.com/office/powerpoint/2010/main" val="300077809"/>
      </p:ext>
    </p:extLst>
  </p:cSld>
  <p:clrMapOvr>
    <a:masterClrMapping/>
  </p:clrMapOvr>
  <p:transition xmlns:p14="http://schemas.microsoft.com/office/powerpoint/2010/mai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313413523"/>
              </p:ext>
            </p:extLst>
          </p:nvPr>
        </p:nvGraphicFramePr>
        <p:xfrm>
          <a:off x="251999" y="1260000"/>
          <a:ext cx="8640005" cy="3977886"/>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228600">
                <a:tc>
                  <a:txBody>
                    <a:bodyPr/>
                    <a:lstStyle/>
                    <a:p>
                      <a:endParaRPr lang="en-US" sz="1300" dirty="0">
                        <a:latin typeface="+mn-lt"/>
                        <a:cs typeface="Arial Narrow"/>
                      </a:endParaRPr>
                    </a:p>
                  </a:txBody>
                  <a:tcPr anchor="ctr">
                    <a:solidFill>
                      <a:schemeClr val="accent4">
                        <a:lumMod val="50000"/>
                      </a:schemeClr>
                    </a:solidFill>
                  </a:tcPr>
                </a:tc>
                <a:tc>
                  <a:txBody>
                    <a:bodyPr/>
                    <a:lstStyle/>
                    <a:p>
                      <a:pPr algn="ctr"/>
                      <a:r>
                        <a:rPr lang="en-US" sz="1300" dirty="0" smtClean="0"/>
                        <a:t>FGT-100D</a:t>
                      </a:r>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FGT-140D</a:t>
                      </a:r>
                    </a:p>
                  </a:txBody>
                  <a:tcPr anchor="ctr">
                    <a:solidFill>
                      <a:schemeClr val="accent4">
                        <a:lumMod val="50000"/>
                      </a:schemeClr>
                    </a:solidFill>
                  </a:tcPr>
                </a:tc>
                <a:tc>
                  <a:txBody>
                    <a:bodyPr/>
                    <a:lstStyle/>
                    <a:p>
                      <a:pPr algn="ctr"/>
                      <a:r>
                        <a:rPr lang="en-US" sz="1300" dirty="0" smtClean="0"/>
                        <a:t>FGT-200D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FGT-240D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FGT-280D-POE</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de-DE" sz="1100" dirty="0" smtClean="0"/>
                        <a:t>2500 / 1000 / 200 Mbps</a:t>
                      </a:r>
                    </a:p>
                  </a:txBody>
                  <a:tcPr anchor="ctr"/>
                </a:tc>
                <a:tc>
                  <a:txBody>
                    <a:bodyPr/>
                    <a:lstStyle/>
                    <a:p>
                      <a:pPr algn="ctr"/>
                      <a:r>
                        <a:rPr lang="de-DE" sz="1100" dirty="0" smtClean="0"/>
                        <a:t>2500 / 1000 / 200 Mbps</a:t>
                      </a:r>
                    </a:p>
                  </a:txBody>
                  <a:tcPr anchor="ctr"/>
                </a:tc>
                <a:tc>
                  <a:txBody>
                    <a:bodyPr/>
                    <a:lstStyle/>
                    <a:p>
                      <a:pPr algn="ctr"/>
                      <a:r>
                        <a:rPr lang="en-US" sz="1100" dirty="0" smtClean="0"/>
                        <a:t>3 / 3 / 3 </a:t>
                      </a:r>
                    </a:p>
                    <a:p>
                      <a:pPr algn="ctr"/>
                      <a:r>
                        <a:rPr lang="en-US" sz="1100" dirty="0" smtClean="0"/>
                        <a:t>Gbps</a:t>
                      </a:r>
                      <a:endParaRPr lang="en-US" sz="1100" dirty="0"/>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r>
              <a:tr h="370840">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3 Mil</a:t>
                      </a:r>
                      <a:endParaRPr lang="en-US" sz="1100" dirty="0"/>
                    </a:p>
                  </a:txBody>
                  <a:tcPr anchor="ctr"/>
                </a:tc>
                <a:tc>
                  <a:txBody>
                    <a:bodyPr/>
                    <a:lstStyle/>
                    <a:p>
                      <a:pPr algn="ctr"/>
                      <a:r>
                        <a:rPr lang="en-US" sz="1100" dirty="0" smtClean="0"/>
                        <a:t>3 Mil</a:t>
                      </a:r>
                      <a:endParaRPr lang="en-US" sz="1100" dirty="0"/>
                    </a:p>
                  </a:txBody>
                  <a:tcPr anchor="ctr"/>
                </a:tc>
                <a:tc>
                  <a:txBody>
                    <a:bodyPr/>
                    <a:lstStyle/>
                    <a:p>
                      <a:pPr algn="ctr"/>
                      <a:r>
                        <a:rPr lang="en-US" sz="1100" baseline="0" dirty="0" smtClean="0"/>
                        <a:t>3.2 Mil</a:t>
                      </a:r>
                      <a:r>
                        <a:rPr lang="en-US" sz="1100" dirty="0" smtClean="0"/>
                        <a:t> </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r>
              <a:tr h="29996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dirty="0" smtClean="0"/>
                        <a:t>22,000</a:t>
                      </a:r>
                      <a:endParaRPr lang="en-US" sz="1100" dirty="0"/>
                    </a:p>
                  </a:txBody>
                  <a:tcPr anchor="ctr"/>
                </a:tc>
                <a:tc>
                  <a:txBody>
                    <a:bodyPr/>
                    <a:lstStyle/>
                    <a:p>
                      <a:pPr algn="ctr"/>
                      <a:r>
                        <a:rPr lang="en-US" sz="1100" dirty="0" smtClean="0"/>
                        <a:t>22,000</a:t>
                      </a:r>
                      <a:endParaRPr lang="en-US" sz="1100" dirty="0"/>
                    </a:p>
                  </a:txBody>
                  <a:tcPr anchor="ctr"/>
                </a:tc>
                <a:tc>
                  <a:txBody>
                    <a:bodyPr/>
                    <a:lstStyle/>
                    <a:p>
                      <a:pPr algn="ctr"/>
                      <a:r>
                        <a:rPr lang="en-US" sz="1100" dirty="0" smtClean="0"/>
                        <a:t>77,000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r>
              <a:tr h="370840">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450 Mbps</a:t>
                      </a:r>
                      <a:endParaRPr lang="en-US" sz="1100" dirty="0"/>
                    </a:p>
                  </a:txBody>
                  <a:tcPr anchor="ctr"/>
                </a:tc>
                <a:tc>
                  <a:txBody>
                    <a:bodyPr/>
                    <a:lstStyle/>
                    <a:p>
                      <a:pPr algn="ctr"/>
                      <a:r>
                        <a:rPr lang="en-US" sz="1100" dirty="0" smtClean="0"/>
                        <a:t>450 Mbps</a:t>
                      </a:r>
                      <a:endParaRPr lang="en-US" sz="1100" dirty="0"/>
                    </a:p>
                  </a:txBody>
                  <a:tcPr anchor="ctr"/>
                </a:tc>
                <a:tc>
                  <a:txBody>
                    <a:bodyPr/>
                    <a:lstStyle/>
                    <a:p>
                      <a:pPr algn="ctr"/>
                      <a:r>
                        <a:rPr lang="en-US" sz="1100" dirty="0" smtClean="0"/>
                        <a:t>1.3</a:t>
                      </a:r>
                      <a:r>
                        <a:rPr lang="en-US" sz="1100" baseline="0" dirty="0" smtClean="0"/>
                        <a:t>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r>
              <a:tr h="370840">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950 Mbps</a:t>
                      </a:r>
                      <a:endParaRPr lang="en-US" sz="1100" dirty="0"/>
                    </a:p>
                  </a:txBody>
                  <a:tcPr anchor="ctr"/>
                </a:tc>
                <a:tc>
                  <a:txBody>
                    <a:bodyPr/>
                    <a:lstStyle/>
                    <a:p>
                      <a:pPr algn="ctr"/>
                      <a:r>
                        <a:rPr lang="en-US" sz="1100" dirty="0" smtClean="0"/>
                        <a:t>950 Mbps</a:t>
                      </a:r>
                      <a:endParaRPr lang="en-US" sz="1100" dirty="0"/>
                    </a:p>
                  </a:txBody>
                  <a:tcPr anchor="ct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r>
              <a:tr h="370840">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r>
              <a:tr h="0">
                <a:tc>
                  <a:txBody>
                    <a:bodyPr/>
                    <a:lstStyle/>
                    <a:p>
                      <a:r>
                        <a:rPr lang="en-US" sz="1100" b="1" dirty="0" smtClean="0">
                          <a:solidFill>
                            <a:schemeClr val="bg1"/>
                          </a:solidFill>
                        </a:rPr>
                        <a:t>Interfaces</a:t>
                      </a:r>
                    </a:p>
                    <a:p>
                      <a:r>
                        <a:rPr lang="en-US" sz="1100" b="1" dirty="0" smtClean="0">
                          <a:solidFill>
                            <a:schemeClr val="bg1"/>
                          </a:solidFill>
                        </a:rPr>
                        <a:t>(LAN, WAN &amp; DMZ)</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20 x GE RJ45,</a:t>
                      </a:r>
                    </a:p>
                    <a:p>
                      <a:pPr algn="ctr"/>
                      <a:r>
                        <a:rPr lang="en-US" sz="1100" b="0" i="0" dirty="0" smtClean="0">
                          <a:solidFill>
                            <a:schemeClr val="tx1"/>
                          </a:solidFill>
                          <a:latin typeface="+mn-lt"/>
                        </a:rPr>
                        <a:t>2</a:t>
                      </a:r>
                      <a:r>
                        <a:rPr lang="en-US" sz="1100" b="0" i="0" baseline="0" dirty="0" smtClean="0">
                          <a:solidFill>
                            <a:schemeClr val="tx1"/>
                          </a:solidFill>
                          <a:latin typeface="+mn-lt"/>
                        </a:rPr>
                        <a:t> x GE SFP</a:t>
                      </a:r>
                      <a:endParaRPr lang="en-US" sz="1100" b="0" i="0" dirty="0">
                        <a:solidFill>
                          <a:schemeClr val="tx1"/>
                        </a:solidFill>
                        <a:latin typeface="+mn-lt"/>
                      </a:endParaRPr>
                    </a:p>
                  </a:txBody>
                  <a:tcPr anchor="ctr"/>
                </a:tc>
                <a:tc>
                  <a:txBody>
                    <a:bodyPr/>
                    <a:lstStyle/>
                    <a:p>
                      <a:pPr marL="0" indent="0" algn="ctr" defTabSz="914417">
                        <a:spcBef>
                          <a:spcPct val="20000"/>
                        </a:spcBef>
                        <a:buFontTx/>
                        <a:buNone/>
                      </a:pPr>
                      <a:r>
                        <a:rPr lang="en-US" sz="1100" dirty="0" smtClean="0">
                          <a:solidFill>
                            <a:schemeClr val="tx1"/>
                          </a:solidFill>
                        </a:rPr>
                        <a:t>40x GE RJ45,</a:t>
                      </a:r>
                      <a:r>
                        <a:rPr lang="en-US" sz="1100" baseline="0" dirty="0" smtClean="0">
                          <a:solidFill>
                            <a:schemeClr val="tx1"/>
                          </a:solidFill>
                        </a:rPr>
                        <a:t/>
                      </a:r>
                      <a:br>
                        <a:rPr lang="en-US" sz="1100" baseline="0" dirty="0" smtClean="0">
                          <a:solidFill>
                            <a:schemeClr val="tx1"/>
                          </a:solidFill>
                        </a:rPr>
                      </a:br>
                      <a:r>
                        <a:rPr lang="en-US" sz="1100" dirty="0" smtClean="0">
                          <a:solidFill>
                            <a:schemeClr val="tx1"/>
                          </a:solidFill>
                        </a:rPr>
                        <a:t>2x GE SFP </a:t>
                      </a:r>
                      <a:endParaRPr lang="en-US" sz="1100" b="0" i="0" dirty="0">
                        <a:solidFill>
                          <a:schemeClr val="tx1"/>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 x GE SFP</a:t>
                      </a:r>
                    </a:p>
                  </a:txBody>
                  <a:tcPr anchor="ctr"/>
                </a:tc>
              </a:tr>
              <a:tr h="0">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32GB</a:t>
                      </a:r>
                      <a:endParaRPr lang="en-US" sz="1100" b="0" i="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a:t>
                      </a:r>
                      <a:r>
                        <a:rPr lang="en-US" sz="1100" baseline="0" dirty="0" smtClean="0">
                          <a:latin typeface="+mn-lt"/>
                          <a:cs typeface="Arial Narrow"/>
                        </a:rPr>
                        <a:t>GB</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solidFill>
                            <a:schemeClr val="tx1"/>
                          </a:solidFill>
                        </a:rPr>
                        <a:t>LENC,</a:t>
                      </a:r>
                      <a:endParaRPr lang="en-US" sz="1100" dirty="0">
                        <a:solidFill>
                          <a:schemeClr val="tx1"/>
                        </a:solidFill>
                      </a:endParaRPr>
                    </a:p>
                  </a:txBody>
                  <a:tcPr anchor="ctr"/>
                </a:tc>
                <a:tc>
                  <a:txBody>
                    <a:bodyPr/>
                    <a:lstStyle/>
                    <a:p>
                      <a:pPr algn="ctr"/>
                      <a:r>
                        <a:rPr lang="en-US" sz="1100" dirty="0" smtClean="0">
                          <a:solidFill>
                            <a:schemeClr val="tx1"/>
                          </a:solidFill>
                        </a:rPr>
                        <a:t> T1 port, PoE</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875304802"/>
      </p:ext>
    </p:extLst>
  </p:cSld>
  <p:clrMapOvr>
    <a:masterClrMapping/>
  </p:clrMapOvr>
  <p:transition xmlns:p14="http://schemas.microsoft.com/office/powerpoint/2010/mai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057795794"/>
              </p:ext>
            </p:extLst>
          </p:nvPr>
        </p:nvGraphicFramePr>
        <p:xfrm>
          <a:off x="252001" y="1260000"/>
          <a:ext cx="8639998" cy="4144018"/>
        </p:xfrm>
        <a:graphic>
          <a:graphicData uri="http://schemas.openxmlformats.org/drawingml/2006/table">
            <a:tbl>
              <a:tblPr firstRow="1" bandRow="1">
                <a:effectLst/>
                <a:tableStyleId>{073A0DAA-6AF3-43AB-8588-CEC1D06C72B9}</a:tableStyleId>
              </a:tblPr>
              <a:tblGrid>
                <a:gridCol w="2178093"/>
                <a:gridCol w="1292381"/>
                <a:gridCol w="1292381"/>
                <a:gridCol w="1292381"/>
                <a:gridCol w="1292381"/>
                <a:gridCol w="1292381"/>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t>FGT-300C</a:t>
                      </a:r>
                    </a:p>
                  </a:txBody>
                  <a:tcPr anchor="ctr">
                    <a:solidFill>
                      <a:srgbClr val="3C3C3C"/>
                    </a:solidFill>
                  </a:tcPr>
                </a:tc>
                <a:tc>
                  <a:txBody>
                    <a:bodyPr/>
                    <a:lstStyle/>
                    <a:p>
                      <a:pPr algn="ctr"/>
                      <a:r>
                        <a:rPr lang="en-US" sz="1300" dirty="0" smtClean="0"/>
                        <a:t>FGT-300D</a:t>
                      </a:r>
                    </a:p>
                  </a:txBody>
                  <a:tcPr anchor="ctr">
                    <a:solidFill>
                      <a:srgbClr val="3C3C3C"/>
                    </a:solidFill>
                  </a:tcPr>
                </a:tc>
                <a:tc>
                  <a:txBody>
                    <a:bodyPr/>
                    <a:lstStyle/>
                    <a:p>
                      <a:pPr algn="ctr"/>
                      <a:r>
                        <a:rPr lang="en-US" sz="1300" dirty="0" smtClean="0"/>
                        <a:t>FGT-500D</a:t>
                      </a:r>
                    </a:p>
                  </a:txBody>
                  <a:tcPr anchor="ctr">
                    <a:solidFill>
                      <a:srgbClr val="3C3C3C"/>
                    </a:solidFill>
                  </a:tcPr>
                </a:tc>
                <a:tc>
                  <a:txBody>
                    <a:bodyPr/>
                    <a:lstStyle/>
                    <a:p>
                      <a:pPr algn="ctr"/>
                      <a:r>
                        <a:rPr lang="en-US" sz="1300" dirty="0" smtClean="0">
                          <a:latin typeface="+mn-lt"/>
                          <a:cs typeface="Arial Narrow"/>
                        </a:rPr>
                        <a:t>FG-600C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FG-800C</a:t>
                      </a:r>
                      <a:endParaRPr lang="en-US" sz="1300" dirty="0">
                        <a:latin typeface="+mn-lt"/>
                        <a:cs typeface="Arial Narrow"/>
                      </a:endParaRP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8 / 8 / 8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8 / 8 / 8</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16 / 16 / 16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16 / 16 /16</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latin typeface="+mn-lt"/>
                          <a:cs typeface="Arial Narrow"/>
                        </a:rPr>
                        <a:t>20 / 20 / 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 Mil</a:t>
                      </a:r>
                    </a:p>
                  </a:txBody>
                  <a:tcPr anchor="ctr"/>
                </a:tc>
                <a:tc>
                  <a:txBody>
                    <a:bodyPr/>
                    <a:lstStyle/>
                    <a:p>
                      <a:pPr algn="ctr"/>
                      <a:r>
                        <a:rPr lang="en-US" sz="1100" dirty="0" smtClean="0">
                          <a:latin typeface="+mn-lt"/>
                          <a:cs typeface="Arial Narrow"/>
                        </a:rPr>
                        <a:t>6 Mil</a:t>
                      </a:r>
                      <a:endParaRPr lang="en-US" sz="1100" dirty="0">
                        <a:latin typeface="+mn-lt"/>
                        <a:cs typeface="Arial Narrow"/>
                      </a:endParaRPr>
                    </a:p>
                  </a:txBody>
                  <a:tcPr anchor="ctr"/>
                </a:tc>
                <a:tc>
                  <a:txBody>
                    <a:bodyPr/>
                    <a:lstStyle/>
                    <a:p>
                      <a:pPr algn="ctr"/>
                      <a:r>
                        <a:rPr lang="en-US" sz="1100" dirty="0" smtClean="0"/>
                        <a:t>6 Mil</a:t>
                      </a:r>
                    </a:p>
                  </a:txBody>
                  <a:tcPr anchor="ctr"/>
                </a:tc>
                <a:tc>
                  <a:txBody>
                    <a:bodyPr/>
                    <a:lstStyle/>
                    <a:p>
                      <a:pPr algn="ctr"/>
                      <a:r>
                        <a:rPr lang="en-US" sz="1100" dirty="0" smtClean="0">
                          <a:latin typeface="+mn-lt"/>
                          <a:cs typeface="Arial Narrow"/>
                        </a:rPr>
                        <a:t>3 Mil</a:t>
                      </a:r>
                      <a:endParaRPr lang="en-US" sz="1100" dirty="0">
                        <a:latin typeface="+mn-lt"/>
                        <a:cs typeface="Arial Narrow"/>
                      </a:endParaRPr>
                    </a:p>
                  </a:txBody>
                  <a:tcPr anchor="ctr"/>
                </a:tc>
                <a:tc>
                  <a:txBody>
                    <a:bodyPr/>
                    <a:lstStyle/>
                    <a:p>
                      <a:pPr algn="ctr"/>
                      <a:r>
                        <a:rPr lang="en-US" sz="1100" dirty="0" smtClean="0">
                          <a:latin typeface="+mn-lt"/>
                          <a:cs typeface="Arial Narrow"/>
                        </a:rPr>
                        <a:t>7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a:t>
                      </a: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280,000</a:t>
                      </a:r>
                    </a:p>
                  </a:txBody>
                  <a:tcPr anchor="ctr"/>
                </a:tc>
                <a:tc>
                  <a:txBody>
                    <a:bodyPr/>
                    <a:lstStyle/>
                    <a:p>
                      <a:pPr algn="ctr"/>
                      <a:r>
                        <a:rPr lang="en-US" sz="1100" dirty="0" smtClean="0">
                          <a:latin typeface="+mn-lt"/>
                          <a:cs typeface="Arial Narrow"/>
                        </a:rPr>
                        <a:t>70,000</a:t>
                      </a:r>
                      <a:endParaRPr lang="en-US" sz="1100" dirty="0">
                        <a:latin typeface="+mn-lt"/>
                        <a:cs typeface="Arial Narrow"/>
                      </a:endParaRPr>
                    </a:p>
                  </a:txBody>
                  <a:tcPr anchor="ctr"/>
                </a:tc>
                <a:tc>
                  <a:txBody>
                    <a:bodyPr/>
                    <a:lstStyle/>
                    <a:p>
                      <a:pPr algn="ctr"/>
                      <a:r>
                        <a:rPr lang="en-US" sz="1100" dirty="0" smtClean="0">
                          <a:latin typeface="+mn-lt"/>
                          <a:cs typeface="Arial Narrow"/>
                        </a:rPr>
                        <a:t>190,000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4.5 Gbps</a:t>
                      </a:r>
                      <a:endParaRPr lang="en-US" sz="1100" dirty="0"/>
                    </a:p>
                  </a:txBody>
                  <a:tcPr anchor="ctr"/>
                </a:tc>
                <a:tc>
                  <a:txBody>
                    <a:bodyPr/>
                    <a:lstStyle/>
                    <a:p>
                      <a:pPr algn="ctr"/>
                      <a:r>
                        <a:rPr lang="en-US" sz="1100" dirty="0" smtClean="0">
                          <a:latin typeface="+mn-lt"/>
                          <a:cs typeface="Arial Narrow"/>
                        </a:rPr>
                        <a:t>7 Gbps</a:t>
                      </a:r>
                      <a:endParaRPr lang="en-US" sz="1100" dirty="0">
                        <a:latin typeface="+mn-lt"/>
                        <a:cs typeface="Arial Narrow"/>
                      </a:endParaRPr>
                    </a:p>
                  </a:txBody>
                  <a:tcPr anchor="ct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t>4.7 Gbps</a:t>
                      </a:r>
                      <a:endParaRPr lang="en-US" sz="1100" dirty="0"/>
                    </a:p>
                  </a:txBody>
                  <a:tcPr anchor="ctr"/>
                </a:tc>
                <a:tc>
                  <a:txBody>
                    <a:bodyPr/>
                    <a:lstStyle/>
                    <a:p>
                      <a:pPr algn="ctr"/>
                      <a:r>
                        <a:rPr lang="en-US" sz="1100" dirty="0" smtClean="0">
                          <a:latin typeface="+mn-lt"/>
                          <a:cs typeface="Arial Narrow"/>
                        </a:rPr>
                        <a:t>3 Gbps</a:t>
                      </a:r>
                      <a:endParaRPr lang="en-US" sz="1100" dirty="0">
                        <a:latin typeface="+mn-lt"/>
                        <a:cs typeface="Arial Narrow"/>
                      </a:endParaRPr>
                    </a:p>
                  </a:txBody>
                  <a:tcPr anchor="ctr"/>
                </a:tc>
                <a:tc>
                  <a:txBody>
                    <a:bodyPr/>
                    <a:lstStyle/>
                    <a:p>
                      <a:pPr algn="ctr"/>
                      <a:r>
                        <a:rPr lang="en-US" sz="1100" dirty="0" smtClean="0">
                          <a:latin typeface="+mn-lt"/>
                          <a:cs typeface="Arial Narrow"/>
                        </a:rPr>
                        <a:t>6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t>200 / 550 Mbps</a:t>
                      </a:r>
                    </a:p>
                  </a:txBody>
                  <a:tcPr anchor="ctr"/>
                </a:tc>
                <a:tc>
                  <a:txBody>
                    <a:bodyPr/>
                    <a:lstStyle/>
                    <a:p>
                      <a:pPr algn="ctr"/>
                      <a:r>
                        <a:rPr lang="de-DE" sz="1100" dirty="0" smtClean="0">
                          <a:latin typeface="+mn-lt"/>
                          <a:cs typeface="Arial Narrow"/>
                        </a:rPr>
                        <a:t>1.4 / 2.5 Gbps</a:t>
                      </a:r>
                    </a:p>
                  </a:txBody>
                  <a:tcPr anchor="ctr"/>
                </a:tc>
                <a:tc>
                  <a:txBody>
                    <a:bodyPr/>
                    <a:lstStyle/>
                    <a:p>
                      <a:pPr algn="ctr"/>
                      <a:r>
                        <a:rPr lang="de-DE" sz="1100" dirty="0" smtClean="0"/>
                        <a:t>1.7 / 3.4 Gbps</a:t>
                      </a:r>
                    </a:p>
                  </a:txBody>
                  <a:tcPr anchor="ctr"/>
                </a:tc>
                <a:tc>
                  <a:txBody>
                    <a:bodyPr/>
                    <a:lstStyle/>
                    <a:p>
                      <a:pPr algn="ctr"/>
                      <a:r>
                        <a:rPr lang="de-DE" sz="1100" dirty="0" smtClean="0">
                          <a:latin typeface="+mn-lt"/>
                          <a:cs typeface="Arial Narrow"/>
                        </a:rPr>
                        <a:t>1.3 /1.7 Gbps</a:t>
                      </a:r>
                    </a:p>
                  </a:txBody>
                  <a:tcPr anchor="ctr"/>
                </a:tc>
                <a:tc>
                  <a:txBody>
                    <a:bodyPr/>
                    <a:lstStyle/>
                    <a:p>
                      <a:pPr algn="ctr"/>
                      <a:r>
                        <a:rPr lang="en-US" sz="1100" dirty="0" smtClean="0">
                          <a:latin typeface="+mn-lt"/>
                          <a:cs typeface="Arial Narrow"/>
                        </a:rPr>
                        <a:t>1.7 / 2.1 Gbps</a:t>
                      </a: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6 x GE RJ45, 4</a:t>
                      </a:r>
                      <a:r>
                        <a:rPr lang="en-US" sz="1100" baseline="0" dirty="0" smtClean="0">
                          <a:solidFill>
                            <a:schemeClr val="tx1"/>
                          </a:solidFill>
                          <a:latin typeface="+mn-lt"/>
                          <a:cs typeface="Arial Narrow"/>
                        </a:rPr>
                        <a:t> x GE SFP</a:t>
                      </a:r>
                      <a:endParaRPr lang="en-US" sz="1100" dirty="0" smtClean="0">
                        <a:solidFill>
                          <a:schemeClr val="tx1"/>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c>
                  <a:txBody>
                    <a:bodyPr/>
                    <a:lstStyle/>
                    <a:p>
                      <a:pPr algn="ctr"/>
                      <a:r>
                        <a:rPr lang="en-US" sz="1100" dirty="0" smtClean="0">
                          <a:solidFill>
                            <a:schemeClr val="tx1"/>
                          </a:solidFill>
                          <a:latin typeface="+mn-lt"/>
                          <a:cs typeface="Arial Narrow"/>
                        </a:rPr>
                        <a:t>18x GE RJ45,</a:t>
                      </a:r>
                      <a:r>
                        <a:rPr lang="en-US" sz="1100" baseline="0" dirty="0" smtClean="0">
                          <a:solidFill>
                            <a:schemeClr val="tx1"/>
                          </a:solidFill>
                          <a:latin typeface="+mn-lt"/>
                          <a:cs typeface="Arial Narrow"/>
                        </a:rPr>
                        <a:t> 4 x Shared port pairs, 2 x bypass Pairs</a:t>
                      </a:r>
                      <a:endParaRPr lang="en-US" sz="1100" dirty="0" smtClean="0">
                        <a:solidFill>
                          <a:schemeClr val="tx1"/>
                        </a:solidFill>
                        <a:latin typeface="+mn-lt"/>
                        <a:cs typeface="Arial Narrow"/>
                      </a:endParaRPr>
                    </a:p>
                  </a:txBody>
                  <a:tcPr anchor="ctr"/>
                </a:tc>
                <a:tc>
                  <a:txBody>
                    <a:bodyPr/>
                    <a:lstStyle/>
                    <a:p>
                      <a:pPr algn="ctr"/>
                      <a:r>
                        <a:rPr lang="en-US" sz="1100" dirty="0" smtClean="0">
                          <a:solidFill>
                            <a:schemeClr val="tx1"/>
                          </a:solidFill>
                          <a:latin typeface="+mn-lt"/>
                          <a:cs typeface="Arial Narrow"/>
                        </a:rPr>
                        <a:t>2 x 10GE SFP+,14 x GE</a:t>
                      </a:r>
                      <a:r>
                        <a:rPr lang="en-US" sz="1100" baseline="0" dirty="0" smtClean="0">
                          <a:solidFill>
                            <a:schemeClr val="tx1"/>
                          </a:solidFill>
                          <a:latin typeface="+mn-lt"/>
                          <a:cs typeface="Arial Narrow"/>
                        </a:rPr>
                        <a:t> RJ45,</a:t>
                      </a:r>
                    </a:p>
                    <a:p>
                      <a:pPr algn="ctr"/>
                      <a:r>
                        <a:rPr lang="en-US" sz="1100" baseline="0" dirty="0" smtClean="0">
                          <a:solidFill>
                            <a:schemeClr val="tx1"/>
                          </a:solidFill>
                          <a:latin typeface="+mn-lt"/>
                          <a:cs typeface="Arial Narrow"/>
                        </a:rPr>
                        <a:t>8 x Shared port pairs, 2 x bypass Pairs</a:t>
                      </a:r>
                      <a:endParaRPr lang="en-US" sz="1100" dirty="0" smtClean="0">
                        <a:solidFill>
                          <a:schemeClr val="tx1"/>
                        </a:solidFill>
                        <a:latin typeface="+mn-lt"/>
                        <a:cs typeface="Arial Narrow"/>
                      </a:endParaRP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16 GB</a:t>
                      </a:r>
                    </a:p>
                  </a:txBody>
                  <a:tcPr anchor="ctr"/>
                </a:tc>
                <a:tc>
                  <a:txBody>
                    <a:bodyPr/>
                    <a:lstStyle/>
                    <a:p>
                      <a:pPr algn="ctr"/>
                      <a:r>
                        <a:rPr lang="en-US" sz="1100" dirty="0" smtClean="0">
                          <a:latin typeface="+mn-lt"/>
                          <a:cs typeface="Arial Narrow"/>
                        </a:rPr>
                        <a:t>120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063210558"/>
      </p:ext>
    </p:extLst>
  </p:cSld>
  <p:clrMapOvr>
    <a:masterClrMapping/>
  </p:clrMapOvr>
  <p:transition xmlns:p14="http://schemas.microsoft.com/office/powerpoint/2010/mai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479125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b="1" u="none" strike="noStrike" cap="none" normalizeH="0" baseline="0" dirty="0" smtClean="0">
                          <a:ln>
                            <a:noFill/>
                          </a:ln>
                          <a:effectLst/>
                        </a:rPr>
                        <a:t>Hardware Performance</a:t>
                      </a:r>
                      <a:endParaRPr kumimoji="0" lang="en-US" sz="1600" b="1"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a:t>
            </a:r>
            <a:r>
              <a:rPr lang="en-US" sz="1200" dirty="0" smtClean="0"/>
              <a:t>Port</a:t>
            </a:r>
          </a:p>
          <a:p>
            <a:pPr marL="343047" indent="-343047" defTabSz="914417">
              <a:spcBef>
                <a:spcPct val="20000"/>
              </a:spcBef>
              <a:buFontTx/>
              <a:buChar char="•"/>
            </a:pPr>
            <a:r>
              <a:rPr lang="en-US" sz="1200" dirty="0"/>
              <a:t>1</a:t>
            </a:r>
            <a:r>
              <a:rPr lang="en-US" sz="1200" dirty="0" smtClean="0"/>
              <a:t>x GE RJ45 </a:t>
            </a:r>
            <a:r>
              <a:rPr lang="en-US" sz="1200" dirty="0" err="1"/>
              <a:t>Mgmt</a:t>
            </a:r>
            <a:r>
              <a:rPr lang="en-US" sz="1200" dirty="0"/>
              <a:t> </a:t>
            </a:r>
            <a:r>
              <a:rPr lang="en-US" sz="1200" dirty="0" smtClean="0"/>
              <a:t>Interface </a:t>
            </a:r>
            <a:r>
              <a:rPr lang="en-US" sz="1200" dirty="0"/>
              <a:t>Port</a:t>
            </a:r>
          </a:p>
          <a:p>
            <a:pPr marL="343047" indent="-343047" defTabSz="914417">
              <a:spcBef>
                <a:spcPct val="20000"/>
              </a:spcBef>
              <a:buFontTx/>
              <a:buChar char="•"/>
            </a:pPr>
            <a:r>
              <a:rPr lang="en-US" sz="1200" dirty="0" smtClean="0"/>
              <a:t>2x GE RJ45 </a:t>
            </a:r>
            <a:r>
              <a:rPr lang="en-US" sz="1200" dirty="0"/>
              <a:t>HA Interface </a:t>
            </a:r>
            <a:r>
              <a:rPr lang="en-US" sz="1200" dirty="0" smtClean="0"/>
              <a:t>Port</a:t>
            </a:r>
            <a:endParaRPr lang="en-US" sz="1200" dirty="0"/>
          </a:p>
          <a:p>
            <a:pPr marL="343047" indent="-343047" defTabSz="914417">
              <a:spcBef>
                <a:spcPct val="20000"/>
              </a:spcBef>
              <a:buFontTx/>
              <a:buChar char="•"/>
            </a:pPr>
            <a:r>
              <a:rPr lang="en-US" sz="1200" dirty="0" smtClean="0"/>
              <a:t>14x GE RJ45 Switch Ports</a:t>
            </a:r>
          </a:p>
          <a:p>
            <a:pPr marL="343047" indent="-343047" defTabSz="914417">
              <a:spcBef>
                <a:spcPct val="20000"/>
              </a:spcBef>
              <a:buFontTx/>
              <a:buChar char="•"/>
            </a:pPr>
            <a:r>
              <a:rPr lang="en-US" sz="1200" dirty="0">
                <a:cs typeface="Arial Narrow"/>
              </a:rPr>
              <a:t>2x Shared Media interfaces </a:t>
            </a:r>
            <a:r>
              <a:rPr lang="en-US" sz="1200" dirty="0" smtClean="0">
                <a:cs typeface="Arial Narrow"/>
              </a:rPr>
              <a:t>pairs</a:t>
            </a:r>
            <a:endParaRPr lang="en-US" sz="1200" dirty="0">
              <a:cs typeface="Arial Narrow"/>
            </a:endParaRP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2" name="Picture 1"/>
          <p:cNvPicPr>
            <a:picLocks noChangeAspect="1"/>
          </p:cNvPicPr>
          <p:nvPr/>
        </p:nvPicPr>
        <p:blipFill>
          <a:blip r:embed="rId5"/>
          <a:stretch>
            <a:fillRect/>
          </a:stretch>
        </p:blipFill>
        <p:spPr>
          <a:xfrm>
            <a:off x="423320" y="1620039"/>
            <a:ext cx="5173908" cy="2060294"/>
          </a:xfrm>
          <a:prstGeom prst="rect">
            <a:avLst/>
          </a:prstGeom>
        </p:spPr>
      </p:pic>
      <p:pic>
        <p:nvPicPr>
          <p:cNvPr id="12" name="Picture 11" descr="dark_port_sharemedia.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34182" y="3203325"/>
            <a:ext cx="569690" cy="312735"/>
          </a:xfrm>
          <a:prstGeom prst="rect">
            <a:avLst/>
          </a:prstGeom>
          <a:effectLst/>
        </p:spPr>
      </p:pic>
    </p:spTree>
    <p:extLst>
      <p:ext uri="{BB962C8B-B14F-4D97-AF65-F5344CB8AC3E}">
        <p14:creationId xmlns:p14="http://schemas.microsoft.com/office/powerpoint/2010/main" val="51871032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8006698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smtClean="0"/>
              <a:t>2x GE RJ45 </a:t>
            </a:r>
            <a:r>
              <a:rPr lang="en-US" sz="1200" dirty="0" err="1" smtClean="0"/>
              <a:t>Mgmt</a:t>
            </a:r>
            <a:r>
              <a:rPr lang="en-US" sz="1200" dirty="0" smtClean="0"/>
              <a:t>/HA Interface Ports</a:t>
            </a:r>
            <a:endParaRPr lang="en-US" sz="1200" dirty="0"/>
          </a:p>
          <a:p>
            <a:pPr marL="343047" indent="-343047" defTabSz="914417">
              <a:spcBef>
                <a:spcPct val="20000"/>
              </a:spcBef>
              <a:buFontTx/>
              <a:buChar char="•"/>
            </a:pPr>
            <a:r>
              <a:rPr lang="en-US" sz="1200" dirty="0" smtClean="0"/>
              <a:t>36x GE RJ45 Switch Ports</a:t>
            </a:r>
          </a:p>
          <a:p>
            <a:pPr marL="343047" indent="-343047" defTabSz="914417">
              <a:spcBef>
                <a:spcPct val="20000"/>
              </a:spcBef>
              <a:buFontTx/>
              <a:buChar char="•"/>
            </a:pPr>
            <a:r>
              <a:rPr lang="en-US" sz="1200" dirty="0"/>
              <a:t>2x GE SFP DMZ Interface </a:t>
            </a:r>
            <a:r>
              <a:rPr lang="en-US" sz="1200" dirty="0" smtClean="0"/>
              <a:t>Ports</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6" name="Picture 5" descr="FG-140D-LED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00" y="1828800"/>
            <a:ext cx="5011782" cy="1331123"/>
          </a:xfrm>
          <a:prstGeom prst="rect">
            <a:avLst/>
          </a:prstGeom>
        </p:spPr>
      </p:pic>
    </p:spTree>
    <p:extLst>
      <p:ext uri="{BB962C8B-B14F-4D97-AF65-F5344CB8AC3E}">
        <p14:creationId xmlns:p14="http://schemas.microsoft.com/office/powerpoint/2010/main" val="5654245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68070703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16x GE RJ45 PoE Ports</a:t>
            </a:r>
            <a:endParaRPr lang="en-US" sz="1200" dirty="0"/>
          </a:p>
          <a:p>
            <a:pPr marL="343047" indent="-343047" defTabSz="914417">
              <a:spcBef>
                <a:spcPct val="20000"/>
              </a:spcBef>
              <a:buFontTx/>
              <a:buChar char="•"/>
            </a:pPr>
            <a:r>
              <a:rPr lang="en-US" sz="1200" dirty="0"/>
              <a:t>2x GE SFP DMZ Interface Ports</a:t>
            </a: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3" name="Picture 12" descr="FG-140D-POE-PORT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9473" y="1828801"/>
            <a:ext cx="5109328" cy="1257880"/>
          </a:xfrm>
          <a:prstGeom prst="rect">
            <a:avLst/>
          </a:prstGeom>
        </p:spPr>
      </p:pic>
      <p:pic>
        <p:nvPicPr>
          <p:cNvPr id="15"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8508"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2240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76" y="2872240"/>
            <a:ext cx="729142" cy="729142"/>
          </a:xfrm>
          <a:prstGeom prst="rect">
            <a:avLst/>
          </a:prstGeom>
        </p:spPr>
      </p:pic>
    </p:spTree>
    <p:extLst>
      <p:ext uri="{BB962C8B-B14F-4D97-AF65-F5344CB8AC3E}">
        <p14:creationId xmlns:p14="http://schemas.microsoft.com/office/powerpoint/2010/main" val="10880977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72987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 GE RJ45 PoE Ports</a:t>
            </a:r>
            <a:endParaRPr lang="en-US" sz="1200" dirty="0"/>
          </a:p>
          <a:p>
            <a:pPr marL="343047" indent="-343047" defTabSz="914417">
              <a:spcBef>
                <a:spcPct val="20000"/>
              </a:spcBef>
              <a:buFontTx/>
              <a:buChar char="•"/>
            </a:pPr>
            <a:r>
              <a:rPr lang="en-US" sz="1200" dirty="0"/>
              <a:t>2x GE SFP DMZ Interface </a:t>
            </a:r>
            <a:r>
              <a:rPr lang="en-US" sz="1200" dirty="0" smtClean="0"/>
              <a:t>Ports</a:t>
            </a:r>
          </a:p>
          <a:p>
            <a:pPr marL="343047" indent="-343047" defTabSz="914417">
              <a:spcBef>
                <a:spcPct val="20000"/>
              </a:spcBef>
              <a:buFontTx/>
              <a:buChar char="•"/>
            </a:pPr>
            <a:r>
              <a:rPr lang="en-US" sz="1200" dirty="0" smtClean="0"/>
              <a:t>1x T1 Interface</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5" name="Picture 46" descr="dark_port_output-po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FG-140D-POE-T1-LEDS-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 y="1752600"/>
            <a:ext cx="5029200" cy="1467914"/>
          </a:xfrm>
          <a:prstGeom prst="rect">
            <a:avLst/>
          </a:prstGeom>
        </p:spPr>
      </p:pic>
      <p:pic>
        <p:nvPicPr>
          <p:cNvPr id="14" name="Picture 1" descr="dark_port_t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43600" y="3527880"/>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717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77414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2000 / 1000 / 180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a:t>
                      </a:r>
                      <a:r>
                        <a:rPr lang="en-US" sz="1000" dirty="0" smtClean="0">
                          <a:solidFill>
                            <a:srgbClr val="36424A"/>
                          </a:solidFill>
                        </a:rPr>
                        <a:t>4</a:t>
                      </a:r>
                      <a:r>
                        <a:rPr lang="el-GR" sz="1000" dirty="0" smtClean="0">
                          <a:solidFill>
                            <a:srgbClr val="36424A"/>
                          </a:solidFill>
                        </a:rPr>
                        <a:t>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60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Interfaces</a:t>
            </a:r>
            <a:endParaRPr lang="en-US" sz="1200" dirty="0"/>
          </a:p>
          <a:p>
            <a:pPr marL="343047" indent="-343047" defTabSz="914417">
              <a:spcBef>
                <a:spcPct val="20000"/>
              </a:spcBef>
              <a:buFontTx/>
              <a:buChar char="•"/>
            </a:pPr>
            <a:r>
              <a:rPr lang="en-US" sz="1200" dirty="0"/>
              <a:t>4</a:t>
            </a:r>
            <a:r>
              <a:rPr lang="en-US" sz="1200" dirty="0" smtClean="0"/>
              <a:t>x </a:t>
            </a:r>
            <a:r>
              <a:rPr lang="en-US" sz="1200" dirty="0"/>
              <a:t>F</a:t>
            </a:r>
            <a:r>
              <a:rPr lang="en-US" sz="1200" dirty="0" smtClean="0"/>
              <a:t>E </a:t>
            </a:r>
            <a:r>
              <a:rPr lang="en-US" sz="1200" dirty="0"/>
              <a:t>Copper </a:t>
            </a:r>
            <a:r>
              <a:rPr lang="en-US" sz="1200" dirty="0" smtClean="0"/>
              <a:t>Interfaces</a:t>
            </a:r>
          </a:p>
          <a:p>
            <a:pPr marL="343047" indent="-343047" defTabSz="914417">
              <a:spcBef>
                <a:spcPct val="20000"/>
              </a:spcBef>
              <a:buFontTx/>
              <a:buChar char="•"/>
            </a:pPr>
            <a:r>
              <a:rPr lang="en-US" sz="1200" dirty="0"/>
              <a:t>4</a:t>
            </a:r>
            <a:r>
              <a:rPr lang="en-US" sz="1200" dirty="0" smtClean="0"/>
              <a:t>x 100Base-FX Interface (SC)</a:t>
            </a:r>
            <a:endParaRPr lang="en-US" sz="1200" dirty="0"/>
          </a:p>
          <a:p>
            <a:pPr defTabSz="914417">
              <a:spcBef>
                <a:spcPct val="20000"/>
              </a:spcBef>
            </a:pPr>
            <a:endParaRPr lang="en-US" sz="1200" dirty="0"/>
          </a:p>
        </p:txBody>
      </p:sp>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49" y="2323471"/>
            <a:ext cx="4644759" cy="1306783"/>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1229953"/>
            <a:ext cx="4621240" cy="1300165"/>
          </a:xfrm>
          <a:prstGeom prst="rect">
            <a:avLst/>
          </a:prstGeom>
        </p:spPr>
      </p:pic>
      <p:pic>
        <p:nvPicPr>
          <p:cNvPr id="13" name="Picture 12"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5419" y="3188749"/>
            <a:ext cx="569690" cy="312735"/>
          </a:xfrm>
          <a:prstGeom prst="rect">
            <a:avLst/>
          </a:prstGeom>
          <a:effectLst/>
        </p:spPr>
      </p:pic>
    </p:spTree>
    <p:extLst>
      <p:ext uri="{BB962C8B-B14F-4D97-AF65-F5344CB8AC3E}">
        <p14:creationId xmlns:p14="http://schemas.microsoft.com/office/powerpoint/2010/main" val="29322363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833830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2057400"/>
            <a:ext cx="4885066" cy="1219200"/>
          </a:xfrm>
          <a:prstGeom prst="rect">
            <a:avLst/>
          </a:prstGeom>
        </p:spPr>
      </p:pic>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19691029"/>
      </p:ext>
    </p:extLst>
  </p:cSld>
  <p:clrMapOvr>
    <a:masterClrMapping/>
  </p:clrMapOvr>
  <p:transition xmlns:p14="http://schemas.microsoft.com/office/powerpoint/2010/mai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1890119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a:t>8</a:t>
            </a:r>
            <a:r>
              <a:rPr lang="en-US" sz="1200" dirty="0" smtClean="0"/>
              <a:t>x GE RJ45 Switch Ports</a:t>
            </a:r>
            <a:endParaRPr lang="en-US" sz="1200" dirty="0"/>
          </a:p>
          <a:p>
            <a:pPr marL="343047" indent="-343047" defTabSz="914417">
              <a:spcBef>
                <a:spcPct val="20000"/>
              </a:spcBef>
              <a:buFontTx/>
              <a:buChar char="•"/>
            </a:pPr>
            <a:r>
              <a:rPr lang="en-US" sz="1200" dirty="0" smtClean="0"/>
              <a:t>8x GE RJ45 PoE Ports</a:t>
            </a:r>
          </a:p>
          <a:p>
            <a:pPr marL="343047" indent="-343047" defTabSz="914417">
              <a:spcBef>
                <a:spcPct val="20000"/>
              </a:spcBef>
              <a:buFontTx/>
              <a:buChar char="•"/>
            </a:pPr>
            <a:r>
              <a:rPr lang="en-US" sz="1200" dirty="0" smtClean="0"/>
              <a:t>2x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16" name="Picture 15" descr="FG-200D-POE-Fro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400" y="1905000"/>
            <a:ext cx="5187391" cy="469087"/>
          </a:xfrm>
          <a:prstGeom prst="rect">
            <a:avLst/>
          </a:prstGeom>
        </p:spPr>
      </p:pic>
      <p:pic>
        <p:nvPicPr>
          <p:cNvPr id="17" name="Picture 16" descr="FG-200D-POE-Bac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33400" y="2626359"/>
            <a:ext cx="5184648" cy="521208"/>
          </a:xfrm>
          <a:prstGeom prst="rect">
            <a:avLst/>
          </a:prstGeom>
        </p:spPr>
      </p:pic>
      <p:pic>
        <p:nvPicPr>
          <p:cNvPr id="24"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54432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9530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4419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4102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466558" y="620027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3356403317"/>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057400"/>
            <a:ext cx="4916926" cy="1227151"/>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06105140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smtClean="0"/>
              <a:t>40x </a:t>
            </a:r>
            <a:r>
              <a:rPr lang="en-US" sz="1200" dirty="0" smtClean="0"/>
              <a:t>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93441104"/>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6216235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p>
          <a:p>
            <a:pPr marL="343047" indent="-343047" defTabSz="914417">
              <a:spcBef>
                <a:spcPct val="20000"/>
              </a:spcBef>
              <a:buFontTx/>
              <a:buChar char="•"/>
            </a:pPr>
            <a:r>
              <a:rPr lang="en-US" sz="1200" dirty="0" smtClean="0"/>
              <a:t>24x </a:t>
            </a:r>
            <a:r>
              <a:rPr lang="en-US" sz="1200" dirty="0"/>
              <a:t>GE RJ45 </a:t>
            </a:r>
            <a:r>
              <a:rPr lang="en-US" sz="1200" dirty="0" smtClean="0"/>
              <a:t>PoE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2" name="Picture 1" descr="g4.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81000" y="1981200"/>
            <a:ext cx="5187391" cy="469087"/>
          </a:xfrm>
          <a:prstGeom prst="rect">
            <a:avLst/>
          </a:prstGeom>
        </p:spPr>
      </p:pic>
      <p:pic>
        <p:nvPicPr>
          <p:cNvPr id="4" name="Picture 3" descr="g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000" y="2667000"/>
            <a:ext cx="5187391" cy="521208"/>
          </a:xfrm>
          <a:prstGeom prst="rect">
            <a:avLst/>
          </a:prstGeom>
        </p:spPr>
      </p:pic>
      <p:pic>
        <p:nvPicPr>
          <p:cNvPr id="13"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13"/>
          <p:cNvSpPr/>
          <p:nvPr/>
        </p:nvSpPr>
        <p:spPr bwMode="auto">
          <a:xfrm>
            <a:off x="140208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5" name="Oval 14"/>
          <p:cNvSpPr/>
          <p:nvPr/>
        </p:nvSpPr>
        <p:spPr bwMode="auto">
          <a:xfrm>
            <a:off x="4038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2514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52578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5" name="TextBox 24"/>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957233809"/>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6158906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2 x </a:t>
            </a:r>
            <a:r>
              <a:rPr lang="fr-FR" sz="1200" dirty="0" smtClean="0"/>
              <a:t>GE RJ45 </a:t>
            </a:r>
            <a:r>
              <a:rPr lang="fr-FR" sz="1200" dirty="0"/>
              <a:t>WAN Interfaces </a:t>
            </a:r>
          </a:p>
          <a:p>
            <a:pPr marL="343047" indent="-343047" defTabSz="914417">
              <a:spcBef>
                <a:spcPct val="20000"/>
              </a:spcBef>
              <a:buFontTx/>
              <a:buChar char="•"/>
            </a:pPr>
            <a:r>
              <a:rPr lang="fr-FR" sz="1200" dirty="0" smtClean="0"/>
              <a:t>52 </a:t>
            </a:r>
            <a:r>
              <a:rPr lang="fr-FR" sz="1200" dirty="0"/>
              <a:t>x GE </a:t>
            </a:r>
            <a:r>
              <a:rPr lang="fr-FR" sz="1200" dirty="0" smtClean="0"/>
              <a:t>RJ45 </a:t>
            </a:r>
            <a:r>
              <a:rPr lang="fr-FR" sz="1200" dirty="0"/>
              <a:t>LAN Interfaces </a:t>
            </a:r>
          </a:p>
          <a:p>
            <a:pPr marL="343047" indent="-343047" defTabSz="914417">
              <a:spcBef>
                <a:spcPct val="20000"/>
              </a:spcBef>
              <a:buFontTx/>
              <a:buChar char="•"/>
            </a:pPr>
            <a:r>
              <a:rPr lang="fr-FR" sz="1200" dirty="0" smtClean="0"/>
              <a:t>32 </a:t>
            </a:r>
            <a:r>
              <a:rPr lang="fr-FR" sz="1200" dirty="0"/>
              <a:t>x GE </a:t>
            </a:r>
            <a:r>
              <a:rPr lang="fr-FR" sz="1200" dirty="0" smtClean="0"/>
              <a:t>RJ45 </a:t>
            </a:r>
            <a:r>
              <a:rPr lang="fr-FR" sz="1200" dirty="0"/>
              <a:t>PoE LAN Interfaces </a:t>
            </a:r>
          </a:p>
          <a:p>
            <a:pPr marL="343047" indent="-343047" defTabSz="914417">
              <a:spcBef>
                <a:spcPct val="20000"/>
              </a:spcBef>
              <a:buFontTx/>
              <a:buChar char="•"/>
            </a:pPr>
            <a:r>
              <a:rPr lang="fr-FR" sz="1200" dirty="0" smtClean="0"/>
              <a:t>4 </a:t>
            </a:r>
            <a:r>
              <a:rPr lang="fr-FR" sz="1200" dirty="0"/>
              <a:t>x </a:t>
            </a:r>
            <a:r>
              <a:rPr lang="fr-FR" sz="1200" dirty="0" smtClean="0"/>
              <a:t>GE </a:t>
            </a:r>
            <a:r>
              <a:rPr lang="fr-FR" sz="1200" dirty="0"/>
              <a:t>SFP DMZ Interfaces </a:t>
            </a:r>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10" name="Picture 9"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1220" y="3061368"/>
            <a:ext cx="580664" cy="324623"/>
          </a:xfrm>
          <a:prstGeom prst="rect">
            <a:avLst/>
          </a:prstGeom>
          <a:effectLst/>
        </p:spPr>
      </p:pic>
      <p:pic>
        <p:nvPicPr>
          <p:cNvPr id="2" name="Picture 1" descr="FG-280D.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000" y="1371600"/>
            <a:ext cx="4583162" cy="2247178"/>
          </a:xfrm>
          <a:prstGeom prst="rect">
            <a:avLst/>
          </a:prstGeom>
        </p:spPr>
      </p:pic>
      <p:pic>
        <p:nvPicPr>
          <p:cNvPr id="13" name="Picture 12"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4974" y="3056189"/>
            <a:ext cx="569690" cy="312735"/>
          </a:xfrm>
          <a:prstGeom prst="rect">
            <a:avLst/>
          </a:prstGeom>
          <a:effectLst/>
        </p:spPr>
      </p:pic>
      <p:pic>
        <p:nvPicPr>
          <p:cNvPr id="14" name="Picture 13"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
        <p:nvSpPr>
          <p:cNvPr id="12" name="TextBox 11"/>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06537191"/>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Management Ports</a:t>
            </a:r>
          </a:p>
          <a:p>
            <a:pPr marL="343047" indent="-343047" defTabSz="914417">
              <a:spcBef>
                <a:spcPct val="20000"/>
              </a:spcBef>
              <a:buFontTx/>
              <a:buChar char="•"/>
            </a:pPr>
            <a:r>
              <a:rPr lang="en-US" sz="1200" dirty="0" smtClean="0"/>
              <a:t>4x GE RJ45 Ports</a:t>
            </a:r>
            <a:endParaRPr lang="en-US" sz="1200" dirty="0"/>
          </a:p>
          <a:p>
            <a:pPr marL="343047" indent="-343047" defTabSz="914417">
              <a:spcBef>
                <a:spcPct val="20000"/>
              </a:spcBef>
              <a:buFontTx/>
              <a:buChar char="•"/>
            </a:pPr>
            <a:r>
              <a:rPr lang="en-US" sz="1200" dirty="0"/>
              <a:t>4</a:t>
            </a:r>
            <a:r>
              <a:rPr lang="en-US" sz="1200" dirty="0" smtClean="0"/>
              <a:t>x GE SFP Slots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73521780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1.4 / 2.5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200,000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79848"/>
            <a:ext cx="580664" cy="324623"/>
          </a:xfrm>
          <a:prstGeom prst="rect">
            <a:avLst/>
          </a:prstGeom>
          <a:effectLst/>
        </p:spPr>
      </p:pic>
      <p:pic>
        <p:nvPicPr>
          <p:cNvPr id="21" name="Picture 20"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5" name="Picture 14"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6" name="Picture 15"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5" name="Picture 4"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88640"/>
            <a:ext cx="548640" cy="301664"/>
          </a:xfrm>
          <a:prstGeom prst="rect">
            <a:avLst/>
          </a:prstGeom>
        </p:spPr>
      </p:pic>
      <p:pic>
        <p:nvPicPr>
          <p:cNvPr id="17" name="Picture 16" descr="3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78465" cy="1594896"/>
          </a:xfrm>
          <a:prstGeom prst="rect">
            <a:avLst/>
          </a:prstGeom>
        </p:spPr>
      </p:pic>
      <p:sp>
        <p:nvSpPr>
          <p:cNvPr id="18" name="Oval 17"/>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48487382"/>
      </p:ext>
    </p:extLst>
  </p:cSld>
  <p:clrMapOvr>
    <a:masterClrMapping/>
  </p:clrMapOvr>
  <p:transition xmlns:p14="http://schemas.microsoft.com/office/powerpoint/2010/mai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a:t>
            </a:r>
            <a:r>
              <a:rPr lang="en-US" sz="1200" dirty="0" smtClean="0"/>
              <a:t>Slots</a:t>
            </a:r>
          </a:p>
          <a:p>
            <a:pPr marL="343047" indent="-343047" defTabSz="914417">
              <a:spcBef>
                <a:spcPct val="20000"/>
              </a:spcBef>
              <a:buFontTx/>
              <a:buChar char="•"/>
            </a:pPr>
            <a:r>
              <a:rPr lang="en-US" sz="1200" dirty="0" smtClean="0"/>
              <a:t>8x </a:t>
            </a:r>
            <a:r>
              <a:rPr lang="en-US" sz="1200" dirty="0"/>
              <a:t>GE RJ45 </a:t>
            </a:r>
            <a:r>
              <a:rPr lang="en-US" sz="1200" dirty="0" smtClean="0"/>
              <a:t>Ports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5812978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4.7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1.7 / 3.4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5" name="Picture 14"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26310"/>
            <a:ext cx="580664" cy="324623"/>
          </a:xfrm>
          <a:prstGeom prst="rect">
            <a:avLst/>
          </a:prstGeom>
          <a:effectLst/>
        </p:spPr>
      </p:pic>
      <p:pic>
        <p:nvPicPr>
          <p:cNvPr id="16" name="Picture 15"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29179"/>
            <a:ext cx="569690" cy="312735"/>
          </a:xfrm>
          <a:prstGeom prst="rect">
            <a:avLst/>
          </a:prstGeom>
          <a:effectLst/>
        </p:spPr>
      </p:pic>
      <p:pic>
        <p:nvPicPr>
          <p:cNvPr id="17" name="Picture 16"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387231"/>
            <a:ext cx="673935" cy="346569"/>
          </a:xfrm>
          <a:prstGeom prst="rect">
            <a:avLst/>
          </a:prstGeom>
          <a:effectLst/>
        </p:spPr>
      </p:pic>
      <p:pic>
        <p:nvPicPr>
          <p:cNvPr id="18" name="Picture 17"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pic>
        <p:nvPicPr>
          <p:cNvPr id="22" name="Picture 21"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35102"/>
            <a:ext cx="548640" cy="301664"/>
          </a:xfrm>
          <a:prstGeom prst="rect">
            <a:avLst/>
          </a:prstGeom>
        </p:spPr>
      </p:pic>
      <p:pic>
        <p:nvPicPr>
          <p:cNvPr id="5" name="Picture 4" descr="5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92655" cy="1599184"/>
          </a:xfrm>
          <a:prstGeom prst="rect">
            <a:avLst/>
          </a:prstGeom>
        </p:spPr>
      </p:pic>
      <p:sp>
        <p:nvSpPr>
          <p:cNvPr id="24" name="Oval 23"/>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02463830"/>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sp>
        <p:nvSpPr>
          <p:cNvPr id="7" name="Rectangle 47"/>
          <p:cNvSpPr>
            <a:spLocks noChangeArrowheads="1"/>
          </p:cNvSpPr>
          <p:nvPr/>
        </p:nvSpPr>
        <p:spPr bwMode="auto">
          <a:xfrm>
            <a:off x="5867400" y="1158056"/>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a:t>
            </a:r>
            <a:r>
              <a:rPr lang="en-US" sz="1200" dirty="0">
                <a:latin typeface="+mn-lt"/>
                <a:cs typeface="Arial Narrow"/>
              </a:rPr>
              <a:t>NP4 accelerated </a:t>
            </a:r>
            <a:r>
              <a:rPr lang="en-US" sz="1200" dirty="0" smtClean="0">
                <a:latin typeface="+mn-lt"/>
                <a:cs typeface="Arial Narrow"/>
              </a:rPr>
              <a:t>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smtClean="0">
                <a:latin typeface="+mn-lt"/>
                <a:cs typeface="Arial Narrow"/>
              </a:rPr>
              <a:t>8x Shared Media interface pairs</a:t>
            </a:r>
          </a:p>
          <a:p>
            <a:pPr marL="343047" indent="-343047" defTabSz="914417">
              <a:spcBef>
                <a:spcPct val="20000"/>
              </a:spcBef>
              <a:buFontTx/>
              <a:buChar char="•"/>
            </a:pPr>
            <a:r>
              <a:rPr lang="en-US" sz="1200" dirty="0" smtClean="0">
                <a:latin typeface="+mn-lt"/>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35340752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Antivirus Throughput (Proxy Based / Flow Based)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1.7/3.1 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10/10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grpSp>
        <p:nvGrpSpPr>
          <p:cNvPr id="6" name="Group 5"/>
          <p:cNvGrpSpPr/>
          <p:nvPr/>
        </p:nvGrpSpPr>
        <p:grpSpPr>
          <a:xfrm>
            <a:off x="449543" y="1499973"/>
            <a:ext cx="5054637" cy="1860193"/>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grpSp>
        <p:nvGrpSpPr>
          <p:cNvPr id="2" name="Group 1"/>
          <p:cNvGrpSpPr/>
          <p:nvPr/>
        </p:nvGrpSpPr>
        <p:grpSpPr>
          <a:xfrm>
            <a:off x="5918200" y="3063875"/>
            <a:ext cx="2665858" cy="759412"/>
            <a:chOff x="5918200" y="3063875"/>
            <a:chExt cx="2665858" cy="759412"/>
          </a:xfrm>
        </p:grpSpPr>
        <p:pic>
          <p:nvPicPr>
            <p:cNvPr id="28" name="Picture 27" descr="dark_DualPowerSupplyOptio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4299" y="3085476"/>
              <a:ext cx="580664" cy="324623"/>
            </a:xfrm>
            <a:prstGeom prst="rect">
              <a:avLst/>
            </a:prstGeom>
            <a:effectLst/>
          </p:spPr>
        </p:pic>
        <p:pic>
          <p:nvPicPr>
            <p:cNvPr id="26" name="Picture 25"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8" name="Picture 17"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23" name="Picture 22" descr="dark_port_bypas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8115" y="3505200"/>
              <a:ext cx="569690" cy="312735"/>
            </a:xfrm>
            <a:prstGeom prst="rect">
              <a:avLst/>
            </a:prstGeom>
            <a:effectLst/>
          </p:spPr>
        </p:pic>
        <p:pic>
          <p:nvPicPr>
            <p:cNvPr id="24" name="Picture 23" descr="dark_port_sharemedia.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75430" y="3505200"/>
              <a:ext cx="569690" cy="312735"/>
            </a:xfrm>
            <a:prstGeom prst="rect">
              <a:avLst/>
            </a:prstGeom>
            <a:effectLst/>
          </p:spPr>
        </p:pic>
        <p:pic>
          <p:nvPicPr>
            <p:cNvPr id="25" name="Picture 24" descr="dark_Storage_64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14368" y="3510552"/>
              <a:ext cx="569690" cy="312735"/>
            </a:xfrm>
            <a:prstGeom prst="rect">
              <a:avLst/>
            </a:prstGeom>
            <a:effectLst/>
          </p:spPr>
        </p:pic>
        <p:pic>
          <p:nvPicPr>
            <p:cNvPr id="27" name="Picture 26" descr="dark_FortiASICS_CP8.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grpSp>
      <p:pic>
        <p:nvPicPr>
          <p:cNvPr id="16" name="Picture 15"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1000" y="3088104"/>
            <a:ext cx="580664" cy="324623"/>
          </a:xfrm>
          <a:prstGeom prst="rect">
            <a:avLst/>
          </a:prstGeom>
          <a:effectLst/>
        </p:spPr>
      </p:pic>
    </p:spTree>
    <p:extLst>
      <p:ext uri="{BB962C8B-B14F-4D97-AF65-F5344CB8AC3E}">
        <p14:creationId xmlns:p14="http://schemas.microsoft.com/office/powerpoint/2010/main" val="4250998502"/>
      </p:ext>
    </p:extLst>
  </p:cSld>
  <p:clrMapOvr>
    <a:masterClrMapping/>
  </p:clrMapOvr>
  <p:transition xmlns:p14="http://schemas.microsoft.com/office/powerpoint/2010/mai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FortiGate: </a:t>
            </a:r>
            <a:r>
              <a:rPr lang="en-US" b="0" i="0" dirty="0"/>
              <a:t>Integrated Architecture</a:t>
            </a:r>
          </a:p>
        </p:txBody>
      </p:sp>
      <p:sp>
        <p:nvSpPr>
          <p:cNvPr id="37" name="Rounded Rectangle 36"/>
          <p:cNvSpPr/>
          <p:nvPr/>
        </p:nvSpPr>
        <p:spPr bwMode="auto">
          <a:xfrm>
            <a:off x="4714860" y="5186593"/>
            <a:ext cx="3886200"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38" name="Picture 4" descr="Modules_Icon.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7458060" y="5262793"/>
            <a:ext cx="82968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Straight Connector 38"/>
          <p:cNvCxnSpPr/>
          <p:nvPr/>
        </p:nvCxnSpPr>
        <p:spPr bwMode="auto">
          <a:xfrm>
            <a:off x="7229460" y="5224221"/>
            <a:ext cx="0" cy="838200"/>
          </a:xfrm>
          <a:prstGeom prst="line">
            <a:avLst/>
          </a:prstGeom>
          <a:solidFill>
            <a:schemeClr val="accent2">
              <a:alpha val="42000"/>
            </a:schemeClr>
          </a:solidFill>
          <a:ln w="9525" cap="flat" cmpd="sng" algn="ctr">
            <a:solidFill>
              <a:srgbClr val="FFFFFF"/>
            </a:solidFill>
            <a:prstDash val="solid"/>
            <a:round/>
            <a:headEnd type="none" w="med" len="med"/>
            <a:tailEnd type="none" w="med" len="med"/>
          </a:ln>
          <a:effectLst/>
        </p:spPr>
      </p:cxnSp>
      <p:sp>
        <p:nvSpPr>
          <p:cNvPr id="40" name="TextBox 39"/>
          <p:cNvSpPr txBox="1"/>
          <p:nvPr/>
        </p:nvSpPr>
        <p:spPr>
          <a:xfrm>
            <a:off x="7381860" y="5854772"/>
            <a:ext cx="1219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Syslog/SNMP</a:t>
            </a:r>
          </a:p>
        </p:txBody>
      </p:sp>
      <p:sp>
        <p:nvSpPr>
          <p:cNvPr id="41" name="Rectangle 40"/>
          <p:cNvSpPr/>
          <p:nvPr/>
        </p:nvSpPr>
        <p:spPr>
          <a:xfrm>
            <a:off x="5553061" y="5316907"/>
            <a:ext cx="1676400" cy="892552"/>
          </a:xfrm>
          <a:prstGeom prst="rect">
            <a:avLst/>
          </a:prstGeom>
        </p:spPr>
        <p:txBody>
          <a:bodyPr wrap="square">
            <a:spAutoFit/>
          </a:bodyPr>
          <a:lstStyle/>
          <a:p>
            <a:pPr eaLnBrk="0" hangingPunct="0"/>
            <a:r>
              <a:rPr lang="en-US" sz="1600" b="1" dirty="0" smtClean="0">
                <a:solidFill>
                  <a:schemeClr val="bg1"/>
                </a:solidFill>
                <a:ea typeface="ＭＳ Ｐゴシック" pitchFamily="-107" charset="-128"/>
                <a:cs typeface="Arial" pitchFamily="34" charset="0"/>
              </a:rPr>
              <a:t>FortiAnalyzer</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Centralized Log &amp; Reporting</a:t>
            </a:r>
          </a:p>
          <a:p>
            <a:pPr eaLnBrk="0" hangingPunct="0"/>
            <a:endParaRPr lang="en-US" sz="1200" dirty="0">
              <a:solidFill>
                <a:schemeClr val="bg1"/>
              </a:solidFill>
            </a:endParaRPr>
          </a:p>
        </p:txBody>
      </p:sp>
      <p:pic>
        <p:nvPicPr>
          <p:cNvPr id="42" name="Picture 5" descr="FortiAnalyzer_Icon_1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714860" y="5415193"/>
            <a:ext cx="97061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Right Arrow 42"/>
          <p:cNvSpPr/>
          <p:nvPr/>
        </p:nvSpPr>
        <p:spPr bwMode="auto">
          <a:xfrm rot="5400000">
            <a:off x="6360780" y="4775113"/>
            <a:ext cx="594360" cy="685800"/>
          </a:xfrm>
          <a:prstGeom prst="rightArrow">
            <a:avLst/>
          </a:prstGeom>
          <a:solidFill>
            <a:schemeClr val="accent4"/>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4" name="Rounded Rectangle 43"/>
          <p:cNvSpPr/>
          <p:nvPr/>
        </p:nvSpPr>
        <p:spPr bwMode="auto">
          <a:xfrm>
            <a:off x="600060" y="5186593"/>
            <a:ext cx="3962400"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5" name="Rectangle 44"/>
          <p:cNvSpPr/>
          <p:nvPr/>
        </p:nvSpPr>
        <p:spPr>
          <a:xfrm>
            <a:off x="1438260" y="5338993"/>
            <a:ext cx="1484301" cy="707886"/>
          </a:xfrm>
          <a:prstGeom prst="rect">
            <a:avLst/>
          </a:prstGeom>
        </p:spPr>
        <p:txBody>
          <a:bodyPr wrap="none">
            <a:spAutoFit/>
          </a:bodyPr>
          <a:lstStyle/>
          <a:p>
            <a:pPr eaLnBrk="0" hangingPunct="0"/>
            <a:r>
              <a:rPr lang="en-US" sz="1600" b="1" dirty="0" smtClean="0">
                <a:solidFill>
                  <a:schemeClr val="bg1"/>
                </a:solidFill>
                <a:ea typeface="ＭＳ Ｐゴシック" pitchFamily="-107" charset="-128"/>
                <a:cs typeface="Arial" pitchFamily="34" charset="0"/>
              </a:rPr>
              <a:t>FortiManager</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Centralized Device </a:t>
            </a:r>
          </a:p>
          <a:p>
            <a:pPr eaLnBrk="0" hangingPunct="0"/>
            <a:r>
              <a:rPr lang="en-US" sz="1200" dirty="0" smtClean="0">
                <a:solidFill>
                  <a:schemeClr val="bg1"/>
                </a:solidFill>
                <a:ea typeface="ＭＳ Ｐゴシック" pitchFamily="-107" charset="-128"/>
                <a:cs typeface="Arial" pitchFamily="34" charset="0"/>
              </a:rPr>
              <a:t>Management</a:t>
            </a:r>
            <a:endParaRPr lang="en-US" sz="1200" dirty="0">
              <a:solidFill>
                <a:schemeClr val="bg1"/>
              </a:solidFill>
            </a:endParaRPr>
          </a:p>
        </p:txBody>
      </p:sp>
      <p:sp>
        <p:nvSpPr>
          <p:cNvPr id="46" name="Right Arrow 45"/>
          <p:cNvSpPr/>
          <p:nvPr/>
        </p:nvSpPr>
        <p:spPr bwMode="auto">
          <a:xfrm rot="5400000">
            <a:off x="2322180" y="4775113"/>
            <a:ext cx="594360" cy="685800"/>
          </a:xfrm>
          <a:prstGeom prst="rightArrow">
            <a:avLst/>
          </a:prstGeom>
          <a:solidFill>
            <a:schemeClr val="accent4"/>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7" name="Rounded Rectangle 46"/>
          <p:cNvSpPr/>
          <p:nvPr/>
        </p:nvSpPr>
        <p:spPr bwMode="auto">
          <a:xfrm>
            <a:off x="600060" y="2219873"/>
            <a:ext cx="8001000" cy="2834640"/>
          </a:xfrm>
          <a:prstGeom prst="roundRect">
            <a:avLst>
              <a:gd name="adj" fmla="val 5027"/>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53" name="TextBox 52"/>
          <p:cNvSpPr txBox="1"/>
          <p:nvPr/>
        </p:nvSpPr>
        <p:spPr>
          <a:xfrm rot="16200000">
            <a:off x="-458052" y="3237074"/>
            <a:ext cx="1752599" cy="369332"/>
          </a:xfrm>
          <a:prstGeom prst="rect">
            <a:avLst/>
          </a:prstGeom>
          <a:noFill/>
        </p:spPr>
        <p:txBody>
          <a:bodyPr wrap="square" rtlCol="0">
            <a:spAutoFit/>
          </a:bodyPr>
          <a:lstStyle/>
          <a:p>
            <a:pPr algn="ctr"/>
            <a:r>
              <a:rPr lang="en-US" sz="1800" b="1" dirty="0" smtClean="0">
                <a:solidFill>
                  <a:schemeClr val="bg2">
                    <a:lumMod val="25000"/>
                  </a:schemeClr>
                </a:solidFill>
                <a:latin typeface="Helvetica 55 Roman"/>
                <a:cs typeface="Helvetica 55 Roman"/>
              </a:rPr>
              <a:t>FORTIGATE</a:t>
            </a:r>
          </a:p>
        </p:txBody>
      </p:sp>
      <p:sp>
        <p:nvSpPr>
          <p:cNvPr id="54" name="AutoShape 3"/>
          <p:cNvSpPr>
            <a:spLocks noChangeArrowheads="1"/>
          </p:cNvSpPr>
          <p:nvPr/>
        </p:nvSpPr>
        <p:spPr bwMode="auto">
          <a:xfrm>
            <a:off x="752460" y="4358640"/>
            <a:ext cx="7620000" cy="558346"/>
          </a:xfrm>
          <a:prstGeom prst="flowChartAlternateProcess">
            <a:avLst/>
          </a:prstGeom>
          <a:solidFill>
            <a:schemeClr val="accent4">
              <a:lumMod val="40000"/>
              <a:lumOff val="60000"/>
            </a:schemeClr>
          </a:solidFill>
          <a:ln>
            <a:headEnd/>
            <a:tailEnd/>
          </a:ln>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1800" b="1" dirty="0" smtClean="0">
                <a:solidFill>
                  <a:srgbClr val="777777"/>
                </a:solidFill>
                <a:ea typeface="ＭＳ Ｐゴシック" pitchFamily="-107" charset="-128"/>
                <a:cs typeface="Arial" pitchFamily="34" charset="0"/>
              </a:rPr>
              <a:t>FortiASIC</a:t>
            </a:r>
            <a:r>
              <a:rPr lang="en-US" sz="1800" b="1" dirty="0">
                <a:solidFill>
                  <a:srgbClr val="777777"/>
                </a:solidFill>
                <a:ea typeface="ＭＳ Ｐゴシック" pitchFamily="-107" charset="-128"/>
                <a:cs typeface="Arial" pitchFamily="34" charset="0"/>
              </a:rPr>
              <a:t>(s)</a:t>
            </a:r>
          </a:p>
        </p:txBody>
      </p:sp>
      <p:pic>
        <p:nvPicPr>
          <p:cNvPr id="62" name="Picture 61" descr="FortiASIC_R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92461" y="4511040"/>
            <a:ext cx="497220" cy="292779"/>
          </a:xfrm>
          <a:prstGeom prst="rect">
            <a:avLst/>
          </a:prstGeom>
          <a:effectLst>
            <a:outerShdw blurRad="50800" dist="38100" dir="5400000">
              <a:srgbClr val="000000">
                <a:alpha val="30000"/>
              </a:srgbClr>
            </a:outerShdw>
          </a:effectLst>
        </p:spPr>
      </p:pic>
      <p:pic>
        <p:nvPicPr>
          <p:cNvPr id="63"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6320" y="4267200"/>
            <a:ext cx="1196215" cy="8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Rounded Rectangle 63"/>
          <p:cNvSpPr/>
          <p:nvPr/>
        </p:nvSpPr>
        <p:spPr bwMode="auto">
          <a:xfrm>
            <a:off x="4352587" y="1219200"/>
            <a:ext cx="4248473"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65" name="Picture 31"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291575" y="1295400"/>
            <a:ext cx="92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43975" y="1833656"/>
            <a:ext cx="7620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FortiAP</a:t>
            </a:r>
          </a:p>
        </p:txBody>
      </p:sp>
      <p:pic>
        <p:nvPicPr>
          <p:cNvPr id="67" name="Picture 66" descr="Laptop-Wireless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7875047" y="1219200"/>
            <a:ext cx="883276" cy="685800"/>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MobilePhone_Lt.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7722647" y="1295400"/>
            <a:ext cx="226212" cy="469900"/>
          </a:xfrm>
          <a:prstGeom prst="rect">
            <a:avLst/>
          </a:prstGeom>
          <a:noFill/>
          <a:ln>
            <a:noFill/>
          </a:ln>
          <a:effectLst>
            <a:outerShdw blurRad="50800" dist="38100" dir="5400000"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68" descr="Fortinet_Shield.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7646447" y="1524000"/>
            <a:ext cx="187021" cy="236537"/>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ortinet_Shield.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56047" y="1600200"/>
            <a:ext cx="187021" cy="236537"/>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70"/>
          <p:cNvSpPr txBox="1"/>
          <p:nvPr/>
        </p:nvSpPr>
        <p:spPr>
          <a:xfrm>
            <a:off x="7646447" y="1833656"/>
            <a:ext cx="9144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FortiClient</a:t>
            </a:r>
          </a:p>
        </p:txBody>
      </p:sp>
      <p:pic>
        <p:nvPicPr>
          <p:cNvPr id="72" name="Picture 33" descr="FortiToken-Icon-RED.png"/>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rot="2140063">
            <a:off x="7030408" y="1459091"/>
            <a:ext cx="487872" cy="219875"/>
          </a:xfrm>
          <a:prstGeom prst="rect">
            <a:avLst/>
          </a:prstGeom>
          <a:noFill/>
          <a:ln>
            <a:noFill/>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72"/>
          <p:cNvSpPr txBox="1"/>
          <p:nvPr/>
        </p:nvSpPr>
        <p:spPr>
          <a:xfrm>
            <a:off x="6935864" y="1833656"/>
            <a:ext cx="838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FortiToken</a:t>
            </a:r>
          </a:p>
        </p:txBody>
      </p:sp>
      <p:pic>
        <p:nvPicPr>
          <p:cNvPr id="74" name="Picture 10" descr="FortiSwitch_Icon_1U_Lt-s.png"/>
          <p:cNvPicPr>
            <a:picLocks noChangeAspect="1"/>
          </p:cNvPicPr>
          <p:nvPr/>
        </p:nvPicPr>
        <p:blipFill>
          <a:blip r:embed="rId11">
            <a:extLst>
              <a:ext uri="{28A0092B-C50C-407E-A947-70E740481C1C}">
                <a14:useLocalDpi xmlns:a14="http://schemas.microsoft.com/office/drawing/2010/main"/>
              </a:ext>
            </a:extLst>
          </a:blip>
          <a:srcRect/>
          <a:stretch>
            <a:fillRect/>
          </a:stretch>
        </p:blipFill>
        <p:spPr bwMode="auto">
          <a:xfrm>
            <a:off x="5129775" y="1295400"/>
            <a:ext cx="98242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74"/>
          <p:cNvSpPr txBox="1"/>
          <p:nvPr/>
        </p:nvSpPr>
        <p:spPr>
          <a:xfrm>
            <a:off x="5129775" y="1833656"/>
            <a:ext cx="990600" cy="246221"/>
          </a:xfrm>
          <a:prstGeom prst="rect">
            <a:avLst/>
          </a:prstGeom>
          <a:noFill/>
        </p:spPr>
        <p:txBody>
          <a:bodyPr wrap="square" rtlCol="0">
            <a:spAutoFit/>
          </a:bodyPr>
          <a:lstStyle/>
          <a:p>
            <a:pPr algn="ctr"/>
            <a:r>
              <a:rPr lang="en-US" sz="1000" b="1" dirty="0" smtClean="0">
                <a:solidFill>
                  <a:schemeClr val="bg1"/>
                </a:solidFill>
                <a:latin typeface="Helvetica 55 Roman"/>
                <a:cs typeface="Helvetica 55 Roman"/>
              </a:rPr>
              <a:t>FortiSwitch</a:t>
            </a:r>
          </a:p>
        </p:txBody>
      </p:sp>
      <p:pic>
        <p:nvPicPr>
          <p:cNvPr id="76" name="Picture 28" descr="FortiManager_Icon_1U_Lt-s.png"/>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600060" y="5415193"/>
            <a:ext cx="976394"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4" descr="Modules_Icon.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419460" y="5262793"/>
            <a:ext cx="82968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8" name="Straight Connector 77"/>
          <p:cNvCxnSpPr/>
          <p:nvPr/>
        </p:nvCxnSpPr>
        <p:spPr bwMode="auto">
          <a:xfrm>
            <a:off x="3190860" y="5224221"/>
            <a:ext cx="0" cy="838200"/>
          </a:xfrm>
          <a:prstGeom prst="line">
            <a:avLst/>
          </a:prstGeom>
          <a:solidFill>
            <a:schemeClr val="accent2">
              <a:alpha val="42000"/>
            </a:schemeClr>
          </a:solidFill>
          <a:ln w="9525" cap="flat" cmpd="sng" algn="ctr">
            <a:solidFill>
              <a:srgbClr val="FFFFFF"/>
            </a:solidFill>
            <a:prstDash val="solid"/>
            <a:round/>
            <a:headEnd type="none" w="med" len="med"/>
            <a:tailEnd type="none" w="med" len="med"/>
          </a:ln>
          <a:effectLst/>
        </p:spPr>
      </p:cxnSp>
      <p:sp>
        <p:nvSpPr>
          <p:cNvPr id="79" name="TextBox 78"/>
          <p:cNvSpPr txBox="1"/>
          <p:nvPr/>
        </p:nvSpPr>
        <p:spPr>
          <a:xfrm>
            <a:off x="3267060" y="5854772"/>
            <a:ext cx="1219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APIs Integration</a:t>
            </a:r>
          </a:p>
        </p:txBody>
      </p:sp>
      <p:sp>
        <p:nvSpPr>
          <p:cNvPr id="80" name="Rounded Rectangle 79"/>
          <p:cNvSpPr/>
          <p:nvPr/>
        </p:nvSpPr>
        <p:spPr bwMode="auto">
          <a:xfrm>
            <a:off x="762000" y="2402753"/>
            <a:ext cx="7630160" cy="1818640"/>
          </a:xfrm>
          <a:prstGeom prst="roundRect">
            <a:avLst>
              <a:gd name="adj" fmla="val 6352"/>
            </a:avLst>
          </a:prstGeom>
          <a:solidFill>
            <a:schemeClr val="accent4">
              <a:lumMod val="40000"/>
              <a:lumOff val="60000"/>
            </a:schemeClr>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1" name="AutoShape 3"/>
          <p:cNvSpPr>
            <a:spLocks noChangeArrowheads="1"/>
          </p:cNvSpPr>
          <p:nvPr/>
        </p:nvSpPr>
        <p:spPr bwMode="auto">
          <a:xfrm>
            <a:off x="9810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Networking</a:t>
            </a:r>
          </a:p>
          <a:p>
            <a:pPr algn="ctr" eaLnBrk="0" hangingPunct="0">
              <a:defRPr/>
            </a:pPr>
            <a:r>
              <a:rPr lang="en-US" sz="1200" dirty="0" smtClean="0">
                <a:solidFill>
                  <a:schemeClr val="bg1"/>
                </a:solidFill>
                <a:ea typeface="ＭＳ Ｐゴシック" pitchFamily="-107" charset="-128"/>
                <a:cs typeface="Arial" pitchFamily="34" charset="0"/>
              </a:rPr>
              <a:t>L2/L3 features</a:t>
            </a:r>
          </a:p>
          <a:p>
            <a:pPr algn="ctr" eaLnBrk="0" hangingPunct="0">
              <a:defRPr/>
            </a:pPr>
            <a:r>
              <a:rPr lang="en-US" sz="1200" dirty="0" smtClean="0">
                <a:solidFill>
                  <a:schemeClr val="bg1"/>
                </a:solidFill>
                <a:ea typeface="ＭＳ Ｐゴシック" pitchFamily="-107" charset="-128"/>
                <a:cs typeface="Arial" pitchFamily="34" charset="0"/>
              </a:rPr>
              <a:t>Virtual Systems</a:t>
            </a:r>
          </a:p>
          <a:p>
            <a:pPr algn="ctr" eaLnBrk="0" hangingPunct="0">
              <a:defRPr/>
            </a:pPr>
            <a:r>
              <a:rPr lang="en-US" sz="1200" dirty="0" smtClean="0">
                <a:solidFill>
                  <a:schemeClr val="bg1"/>
                </a:solidFill>
                <a:ea typeface="ＭＳ Ｐゴシック" pitchFamily="-107" charset="-128"/>
                <a:cs typeface="Arial" pitchFamily="34" charset="0"/>
              </a:rPr>
              <a:t>Traffic Shaping ● WAN Opt.</a:t>
            </a:r>
          </a:p>
          <a:p>
            <a:pPr algn="ctr" eaLnBrk="0" hangingPunct="0">
              <a:defRPr/>
            </a:pPr>
            <a:r>
              <a:rPr lang="en-US" sz="1200" dirty="0" smtClean="0">
                <a:solidFill>
                  <a:schemeClr val="bg1"/>
                </a:solidFill>
                <a:ea typeface="ＭＳ Ｐゴシック" pitchFamily="-107" charset="-128"/>
                <a:cs typeface="Arial" pitchFamily="34" charset="0"/>
              </a:rPr>
              <a:t>High Availability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IPv6</a:t>
            </a:r>
            <a:endParaRPr lang="en-US" sz="1200" dirty="0">
              <a:solidFill>
                <a:schemeClr val="bg1"/>
              </a:solidFill>
              <a:ea typeface="ＭＳ Ｐゴシック" pitchFamily="-107" charset="-128"/>
              <a:cs typeface="Arial" pitchFamily="34" charset="0"/>
            </a:endParaRPr>
          </a:p>
        </p:txBody>
      </p:sp>
      <p:sp>
        <p:nvSpPr>
          <p:cNvPr id="82" name="AutoShape 3"/>
          <p:cNvSpPr>
            <a:spLocks noChangeArrowheads="1"/>
          </p:cNvSpPr>
          <p:nvPr/>
        </p:nvSpPr>
        <p:spPr bwMode="auto">
          <a:xfrm>
            <a:off x="34194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Security</a:t>
            </a:r>
            <a:endParaRPr lang="en-US" sz="1200" dirty="0" smtClean="0">
              <a:solidFill>
                <a:schemeClr val="bg1"/>
              </a:solidFill>
              <a:ea typeface="ＭＳ Ｐゴシック" pitchFamily="-107" charset="-128"/>
              <a:cs typeface="Arial" pitchFamily="34" charset="0"/>
            </a:endParaRPr>
          </a:p>
          <a:p>
            <a:pPr algn="ctr" eaLnBrk="0" hangingPunct="0">
              <a:defRPr/>
            </a:pPr>
            <a:r>
              <a:rPr lang="en-US" sz="1200" dirty="0" smtClean="0">
                <a:solidFill>
                  <a:schemeClr val="bg1"/>
                </a:solidFill>
                <a:ea typeface="ＭＳ Ｐゴシック" pitchFamily="-107" charset="-128"/>
                <a:cs typeface="Arial" pitchFamily="34" charset="0"/>
              </a:rPr>
              <a:t>Firewall ● VPN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 IPS  </a:t>
            </a:r>
          </a:p>
          <a:p>
            <a:pPr algn="ctr" eaLnBrk="0" hangingPunct="0">
              <a:defRPr/>
            </a:pPr>
            <a:r>
              <a:rPr lang="en-US" sz="1200" dirty="0" smtClean="0">
                <a:solidFill>
                  <a:schemeClr val="bg1"/>
                </a:solidFill>
                <a:ea typeface="ＭＳ Ｐゴシック" pitchFamily="-107" charset="-128"/>
                <a:cs typeface="Arial" pitchFamily="34" charset="0"/>
              </a:rPr>
              <a:t>App Control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 AV/ATP</a:t>
            </a:r>
          </a:p>
          <a:p>
            <a:pPr algn="ctr" eaLnBrk="0" hangingPunct="0">
              <a:defRPr/>
            </a:pPr>
            <a:r>
              <a:rPr lang="en-US" sz="1200" dirty="0" smtClean="0">
                <a:solidFill>
                  <a:schemeClr val="bg1"/>
                </a:solidFill>
                <a:ea typeface="ＭＳ Ｐゴシック" pitchFamily="-107" charset="-128"/>
                <a:cs typeface="Arial" pitchFamily="34" charset="0"/>
              </a:rPr>
              <a:t>Web Filtering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DLP</a:t>
            </a:r>
          </a:p>
          <a:p>
            <a:pPr algn="ctr" eaLnBrk="0" hangingPunct="0">
              <a:defRPr/>
            </a:pPr>
            <a:r>
              <a:rPr lang="en-US" sz="1200" dirty="0" smtClean="0">
                <a:solidFill>
                  <a:schemeClr val="bg1"/>
                </a:solidFill>
                <a:ea typeface="ＭＳ Ｐゴシック" pitchFamily="-107" charset="-128"/>
                <a:cs typeface="Arial" pitchFamily="34" charset="0"/>
              </a:rPr>
              <a:t>Explicit Proxy </a:t>
            </a:r>
            <a:endParaRPr lang="en-US" sz="1200" dirty="0">
              <a:solidFill>
                <a:schemeClr val="bg1"/>
              </a:solidFill>
              <a:ea typeface="ＭＳ Ｐゴシック" pitchFamily="-107" charset="-128"/>
              <a:cs typeface="Arial" pitchFamily="34" charset="0"/>
            </a:endParaRPr>
          </a:p>
        </p:txBody>
      </p:sp>
      <p:sp>
        <p:nvSpPr>
          <p:cNvPr id="83" name="Right Arrow 82"/>
          <p:cNvSpPr/>
          <p:nvPr/>
        </p:nvSpPr>
        <p:spPr bwMode="auto">
          <a:xfrm rot="5400000">
            <a:off x="3604880" y="2075097"/>
            <a:ext cx="619760" cy="685800"/>
          </a:xfrm>
          <a:prstGeom prst="rightArrow">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4" name="Rectangle 83"/>
          <p:cNvSpPr/>
          <p:nvPr/>
        </p:nvSpPr>
        <p:spPr>
          <a:xfrm>
            <a:off x="3018770" y="3865793"/>
            <a:ext cx="3128029" cy="369332"/>
          </a:xfrm>
          <a:prstGeom prst="rect">
            <a:avLst/>
          </a:prstGeom>
        </p:spPr>
        <p:txBody>
          <a:bodyPr wrap="square">
            <a:spAutoFit/>
          </a:bodyPr>
          <a:lstStyle/>
          <a:p>
            <a:pPr algn="ctr" eaLnBrk="0" hangingPunct="0">
              <a:defRPr/>
            </a:pPr>
            <a:r>
              <a:rPr lang="en-US" sz="1800" b="1" dirty="0" smtClean="0">
                <a:solidFill>
                  <a:schemeClr val="accent4"/>
                </a:solidFill>
                <a:ea typeface="ＭＳ Ｐゴシック" pitchFamily="-107" charset="-128"/>
                <a:cs typeface="Arial" pitchFamily="34" charset="0"/>
              </a:rPr>
              <a:t>FortiOS</a:t>
            </a:r>
            <a:endParaRPr lang="en-US" sz="1800" b="1" dirty="0">
              <a:solidFill>
                <a:schemeClr val="accent4"/>
              </a:solidFill>
              <a:ea typeface="ＭＳ Ｐゴシック" pitchFamily="-107" charset="-128"/>
              <a:cs typeface="Arial" pitchFamily="34" charset="0"/>
            </a:endParaRPr>
          </a:p>
        </p:txBody>
      </p:sp>
      <p:sp>
        <p:nvSpPr>
          <p:cNvPr id="85" name="Rounded Rectangle 84"/>
          <p:cNvSpPr/>
          <p:nvPr/>
        </p:nvSpPr>
        <p:spPr bwMode="auto">
          <a:xfrm>
            <a:off x="600060" y="1219200"/>
            <a:ext cx="3652631"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6" name="Picture 4" descr="FortiGuard_Service_Icon.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752460" y="1371600"/>
            <a:ext cx="8128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Rectangle 86"/>
          <p:cNvSpPr/>
          <p:nvPr/>
        </p:nvSpPr>
        <p:spPr>
          <a:xfrm>
            <a:off x="1666860" y="1371600"/>
            <a:ext cx="1479892" cy="707886"/>
          </a:xfrm>
          <a:prstGeom prst="rect">
            <a:avLst/>
          </a:prstGeom>
        </p:spPr>
        <p:txBody>
          <a:bodyPr wrap="none">
            <a:spAutoFit/>
          </a:bodyPr>
          <a:lstStyle/>
          <a:p>
            <a:pPr eaLnBrk="0" hangingPunct="0"/>
            <a:r>
              <a:rPr lang="en-US" sz="1600" b="1" dirty="0" smtClean="0">
                <a:solidFill>
                  <a:schemeClr val="bg1"/>
                </a:solidFill>
                <a:ea typeface="ＭＳ Ｐゴシック" pitchFamily="-107" charset="-128"/>
                <a:cs typeface="Arial" pitchFamily="34" charset="0"/>
              </a:rPr>
              <a:t>FortiGuard</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Threat Research &amp; </a:t>
            </a:r>
          </a:p>
          <a:p>
            <a:pPr eaLnBrk="0" hangingPunct="0"/>
            <a:r>
              <a:rPr lang="en-US" sz="1200" dirty="0" smtClean="0">
                <a:solidFill>
                  <a:schemeClr val="bg1"/>
                </a:solidFill>
                <a:ea typeface="ＭＳ Ｐゴシック" pitchFamily="-107" charset="-128"/>
                <a:cs typeface="Arial" pitchFamily="34" charset="0"/>
              </a:rPr>
              <a:t>Security </a:t>
            </a:r>
            <a:r>
              <a:rPr lang="en-US" sz="1200" dirty="0">
                <a:solidFill>
                  <a:schemeClr val="bg1"/>
                </a:solidFill>
                <a:ea typeface="ＭＳ Ｐゴシック" pitchFamily="-107" charset="-128"/>
                <a:cs typeface="Arial" pitchFamily="34" charset="0"/>
              </a:rPr>
              <a:t>Updates</a:t>
            </a:r>
            <a:endParaRPr lang="en-US" sz="1200" dirty="0">
              <a:solidFill>
                <a:schemeClr val="bg1"/>
              </a:solidFill>
            </a:endParaRPr>
          </a:p>
        </p:txBody>
      </p:sp>
      <p:sp>
        <p:nvSpPr>
          <p:cNvPr id="88" name="Right Arrow 87"/>
          <p:cNvSpPr/>
          <p:nvPr/>
        </p:nvSpPr>
        <p:spPr bwMode="auto">
          <a:xfrm rot="16200000">
            <a:off x="6554539" y="2149486"/>
            <a:ext cx="914313" cy="685800"/>
          </a:xfrm>
          <a:prstGeom prst="rightArrow">
            <a:avLst/>
          </a:prstGeom>
          <a:solidFill>
            <a:srgbClr val="777777"/>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9" name="AutoShape 3"/>
          <p:cNvSpPr>
            <a:spLocks noChangeArrowheads="1"/>
          </p:cNvSpPr>
          <p:nvPr/>
        </p:nvSpPr>
        <p:spPr bwMode="auto">
          <a:xfrm>
            <a:off x="59340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Extensions</a:t>
            </a:r>
          </a:p>
          <a:p>
            <a:pPr algn="ctr" eaLnBrk="0" hangingPunct="0">
              <a:defRPr/>
            </a:pPr>
            <a:r>
              <a:rPr lang="en-US" sz="1200" dirty="0" smtClean="0">
                <a:solidFill>
                  <a:schemeClr val="bg1"/>
                </a:solidFill>
                <a:ea typeface="ＭＳ Ｐゴシック" pitchFamily="-107" charset="-128"/>
                <a:cs typeface="Arial" pitchFamily="34" charset="0"/>
              </a:rPr>
              <a:t/>
            </a:r>
            <a:br>
              <a:rPr lang="en-US" sz="1200" dirty="0" smtClean="0">
                <a:solidFill>
                  <a:schemeClr val="bg1"/>
                </a:solidFill>
                <a:ea typeface="ＭＳ Ｐゴシック" pitchFamily="-107" charset="-128"/>
                <a:cs typeface="Arial" pitchFamily="34" charset="0"/>
              </a:rPr>
            </a:br>
            <a:r>
              <a:rPr lang="en-US" sz="1200" dirty="0" smtClean="0">
                <a:solidFill>
                  <a:schemeClr val="bg1"/>
                </a:solidFill>
                <a:ea typeface="ＭＳ Ｐゴシック" pitchFamily="-107" charset="-128"/>
                <a:cs typeface="Arial" pitchFamily="34" charset="0"/>
              </a:rPr>
              <a:t>WiFi/Switch Controller</a:t>
            </a:r>
          </a:p>
          <a:p>
            <a:pPr algn="ctr" eaLnBrk="0" hangingPunct="0">
              <a:defRPr/>
            </a:pPr>
            <a:r>
              <a:rPr lang="en-US" sz="1200" dirty="0" smtClean="0">
                <a:solidFill>
                  <a:schemeClr val="bg1"/>
                </a:solidFill>
                <a:ea typeface="ＭＳ Ｐゴシック" pitchFamily="-107" charset="-128"/>
                <a:cs typeface="Arial" pitchFamily="34" charset="0"/>
              </a:rPr>
              <a:t>Endpoint Management </a:t>
            </a:r>
          </a:p>
          <a:p>
            <a:pPr algn="ctr" eaLnBrk="0" hangingPunct="0">
              <a:defRPr/>
            </a:pPr>
            <a:r>
              <a:rPr lang="en-US" sz="1200" dirty="0" smtClean="0">
                <a:solidFill>
                  <a:schemeClr val="bg1"/>
                </a:solidFill>
                <a:ea typeface="ＭＳ Ｐゴシック" pitchFamily="-107" charset="-128"/>
                <a:cs typeface="Arial" pitchFamily="34" charset="0"/>
              </a:rPr>
              <a:t>Token Server</a:t>
            </a:r>
            <a:endParaRPr lang="en-US" sz="1200" dirty="0">
              <a:solidFill>
                <a:schemeClr val="bg1"/>
              </a:solidFill>
              <a:ea typeface="ＭＳ Ｐゴシック" pitchFamily="-107" charset="-128"/>
              <a:cs typeface="Arial" pitchFamily="34" charset="0"/>
            </a:endParaRPr>
          </a:p>
        </p:txBody>
      </p:sp>
      <p:sp>
        <p:nvSpPr>
          <p:cNvPr id="90" name="TextBox 89"/>
          <p:cNvSpPr txBox="1"/>
          <p:nvPr/>
        </p:nvSpPr>
        <p:spPr>
          <a:xfrm>
            <a:off x="6007168" y="1833656"/>
            <a:ext cx="1019583"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FortiExtender</a:t>
            </a:r>
          </a:p>
        </p:txBody>
      </p:sp>
      <p:pic>
        <p:nvPicPr>
          <p:cNvPr id="91" name="Picture 90" descr="Modem_Lt.png"/>
          <p:cNvPicPr>
            <a:picLocks noChangeAspect="1"/>
          </p:cNvPicPr>
          <p:nvPr/>
        </p:nvPicPr>
        <p:blipFill>
          <a:blip r:embed="rId14">
            <a:extLst>
              <a:ext uri="{28A0092B-C50C-407E-A947-70E740481C1C}">
                <a14:useLocalDpi xmlns:a14="http://schemas.microsoft.com/office/drawing/2010/main"/>
              </a:ext>
            </a:extLst>
          </a:blip>
          <a:srcRect/>
          <a:stretch>
            <a:fillRect/>
          </a:stretch>
        </p:blipFill>
        <p:spPr bwMode="auto">
          <a:xfrm>
            <a:off x="6221151" y="1017288"/>
            <a:ext cx="677863" cy="800100"/>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7274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950B_Ft-TOP_HiRes.jpe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14587" y="5176157"/>
            <a:ext cx="1997261" cy="982190"/>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sp>
        <p:nvSpPr>
          <p:cNvPr id="17" name="Rectangle 16"/>
          <p:cNvSpPr/>
          <p:nvPr/>
        </p:nvSpPr>
        <p:spPr>
          <a:xfrm>
            <a:off x="2837543" y="6066971"/>
            <a:ext cx="1690184" cy="307777"/>
          </a:xfrm>
          <a:prstGeom prst="rect">
            <a:avLst/>
          </a:prstGeom>
        </p:spPr>
        <p:txBody>
          <a:bodyPr wrap="square">
            <a:spAutoFit/>
          </a:bodyPr>
          <a:lstStyle/>
          <a:p>
            <a:r>
              <a:rPr lang="en-US" sz="1400" b="1" dirty="0" smtClean="0">
                <a:latin typeface="+mn-lt"/>
                <a:ea typeface="Helvetica 55 Roman" charset="0"/>
                <a:cs typeface="Arial Narrow"/>
              </a:rPr>
              <a:t>FG-3950B</a:t>
            </a:r>
            <a:endParaRPr lang="en-US" sz="1400" b="1" dirty="0">
              <a:latin typeface="+mn-lt"/>
              <a:cs typeface="Arial Narrow"/>
            </a:endParaRPr>
          </a:p>
        </p:txBody>
      </p:sp>
      <p:sp>
        <p:nvSpPr>
          <p:cNvPr id="22" name="Content Placeholder 9"/>
          <p:cNvSpPr txBox="1">
            <a:spLocks/>
          </p:cNvSpPr>
          <p:nvPr/>
        </p:nvSpPr>
        <p:spPr>
          <a:xfrm>
            <a:off x="4433084" y="2192643"/>
            <a:ext cx="4604058" cy="290617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mn-lt"/>
              </a:rPr>
              <a:t>Ideal for securing traditional high-bandwidth networks, as well as virtualized, or cloud-based infrastructures.</a:t>
            </a:r>
          </a:p>
          <a:p>
            <a:pPr>
              <a:lnSpc>
                <a:spcPct val="90000"/>
              </a:lnSpc>
              <a:buClr>
                <a:schemeClr val="accent6"/>
              </a:buClr>
              <a:buFont typeface="Wingdings" charset="2"/>
              <a:buChar char="§"/>
            </a:pPr>
            <a:r>
              <a:rPr lang="en-US" sz="16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sp>
        <p:nvSpPr>
          <p:cNvPr id="2" name="Rectangle 1"/>
          <p:cNvSpPr/>
          <p:nvPr/>
        </p:nvSpPr>
        <p:spPr>
          <a:xfrm>
            <a:off x="4701756" y="3574838"/>
            <a:ext cx="4115564" cy="2564292"/>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Rich feature set </a:t>
            </a:r>
            <a:r>
              <a:rPr lang="en-US" sz="1400" dirty="0" smtClean="0"/>
              <a:t>for protecting </a:t>
            </a:r>
            <a:r>
              <a:rPr lang="en-US" sz="1400" dirty="0"/>
              <a:t>next generation networks, including integrated IPS, application control, user-based policies, and endpoint policy </a:t>
            </a:r>
            <a:r>
              <a:rPr lang="en-US" sz="1400" dirty="0" smtClean="0"/>
              <a:t>enforcement</a:t>
            </a:r>
            <a:endParaRPr lang="en-US" sz="1400" dirty="0">
              <a:latin typeface="+mj-lt"/>
              <a:cs typeface="Arial Narrow"/>
            </a:endParaRP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On-board </a:t>
            </a:r>
            <a:r>
              <a:rPr lang="en-US" sz="1400" dirty="0">
                <a:latin typeface="+mj-lt"/>
                <a:cs typeface="Arial Narrow"/>
              </a:rPr>
              <a:t>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a:t>Integration with </a:t>
            </a:r>
            <a:r>
              <a:rPr lang="en-US" sz="1400" dirty="0" err="1"/>
              <a:t>FortiManager</a:t>
            </a:r>
            <a:r>
              <a:rPr lang="en-US" sz="1400" dirty="0"/>
              <a:t> and </a:t>
            </a:r>
            <a:r>
              <a:rPr lang="en-US" sz="1400" dirty="0" err="1"/>
              <a:t>FortiAnalyzer</a:t>
            </a:r>
            <a:r>
              <a:rPr lang="en-US" sz="1400" dirty="0"/>
              <a:t> </a:t>
            </a:r>
            <a:r>
              <a:rPr lang="en-US" sz="1400" dirty="0" smtClean="0"/>
              <a:t>simplifies </a:t>
            </a:r>
            <a:r>
              <a:rPr lang="en-US" sz="1400" dirty="0"/>
              <a:t>management, reporting and analysis </a:t>
            </a:r>
            <a:r>
              <a:rPr lang="en-US" sz="1400" dirty="0" smtClean="0"/>
              <a:t>for </a:t>
            </a:r>
            <a:r>
              <a:rPr lang="en-US" sz="1400" dirty="0"/>
              <a:t>up to thousands of Fortinet devices</a:t>
            </a:r>
            <a:endParaRPr lang="en-US" sz="1400" dirty="0">
              <a:latin typeface="+mj-lt"/>
              <a:cs typeface="Arial Narrow"/>
            </a:endParaRPr>
          </a:p>
        </p:txBody>
      </p:sp>
      <p:pic>
        <p:nvPicPr>
          <p:cNvPr id="25" name="Picture 24"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64468" y="6148304"/>
            <a:ext cx="213020" cy="151969"/>
          </a:xfrm>
          <a:prstGeom prst="rect">
            <a:avLst/>
          </a:prstGeom>
        </p:spPr>
      </p:pic>
      <p:pic>
        <p:nvPicPr>
          <p:cNvPr id="11" name="Picture 10" descr="FG-3700D-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2943" y="5176157"/>
            <a:ext cx="2096726" cy="1224742"/>
          </a:xfrm>
          <a:prstGeom prst="rect">
            <a:avLst/>
          </a:prstGeom>
        </p:spPr>
      </p:pic>
      <p:pic>
        <p:nvPicPr>
          <p:cNvPr id="9" name="Picture 8" descr="FG-3600C_Ft-top-ref.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62200" y="3810000"/>
            <a:ext cx="2077178" cy="1288475"/>
          </a:xfrm>
          <a:prstGeom prst="rect">
            <a:avLst/>
          </a:prstGeom>
        </p:spPr>
      </p:pic>
      <p:pic>
        <p:nvPicPr>
          <p:cNvPr id="6" name="Picture 5" descr="FG-3240C_Ft-Top_HiRes.jpe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32016" y="4659085"/>
            <a:ext cx="2052065" cy="673932"/>
          </a:xfrm>
          <a:prstGeom prst="rect">
            <a:avLst/>
          </a:prstGeom>
        </p:spPr>
      </p:pic>
      <p:sp>
        <p:nvSpPr>
          <p:cNvPr id="14" name="Rectangle 13"/>
          <p:cNvSpPr/>
          <p:nvPr/>
        </p:nvSpPr>
        <p:spPr>
          <a:xfrm>
            <a:off x="846176" y="5299531"/>
            <a:ext cx="1690184" cy="307777"/>
          </a:xfrm>
          <a:prstGeom prst="rect">
            <a:avLst/>
          </a:prstGeom>
        </p:spPr>
        <p:txBody>
          <a:bodyPr wrap="square">
            <a:spAutoFit/>
          </a:bodyPr>
          <a:lstStyle/>
          <a:p>
            <a:r>
              <a:rPr lang="en-US" sz="1400" b="1" dirty="0" smtClean="0">
                <a:latin typeface="+mn-lt"/>
                <a:ea typeface="Helvetica 55 Roman" charset="0"/>
                <a:cs typeface="Arial Narrow"/>
              </a:rPr>
              <a:t>FG-3240C</a:t>
            </a:r>
            <a:endParaRPr lang="en-US" sz="1400" b="1" dirty="0">
              <a:latin typeface="+mn-lt"/>
              <a:cs typeface="Arial Narrow"/>
            </a:endParaRPr>
          </a:p>
        </p:txBody>
      </p:sp>
      <p:pic>
        <p:nvPicPr>
          <p:cNvPr id="24" name="Picture 2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5886" y="5381061"/>
            <a:ext cx="213020" cy="151969"/>
          </a:xfrm>
          <a:prstGeom prst="rect">
            <a:avLst/>
          </a:prstGeom>
        </p:spPr>
      </p:pic>
      <p:sp>
        <p:nvSpPr>
          <p:cNvPr id="26" name="Rectangle 25"/>
          <p:cNvSpPr/>
          <p:nvPr/>
        </p:nvSpPr>
        <p:spPr>
          <a:xfrm>
            <a:off x="2805616" y="4800600"/>
            <a:ext cx="1690184" cy="307777"/>
          </a:xfrm>
          <a:prstGeom prst="rect">
            <a:avLst/>
          </a:prstGeom>
        </p:spPr>
        <p:txBody>
          <a:bodyPr wrap="square">
            <a:spAutoFit/>
          </a:bodyPr>
          <a:lstStyle/>
          <a:p>
            <a:r>
              <a:rPr lang="en-US" sz="1400" b="1" dirty="0" smtClean="0">
                <a:latin typeface="+mn-lt"/>
                <a:ea typeface="Helvetica 55 Roman" charset="0"/>
                <a:cs typeface="Arial Narrow"/>
              </a:rPr>
              <a:t>FG-3600C</a:t>
            </a:r>
            <a:endParaRPr lang="en-US" sz="1400" b="1" dirty="0">
              <a:latin typeface="+mn-lt"/>
              <a:cs typeface="Arial Narrow"/>
            </a:endParaRPr>
          </a:p>
        </p:txBody>
      </p:sp>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23469" y="4882130"/>
            <a:ext cx="213020" cy="151969"/>
          </a:xfrm>
          <a:prstGeom prst="rect">
            <a:avLst/>
          </a:prstGeom>
        </p:spPr>
      </p:pic>
      <p:sp>
        <p:nvSpPr>
          <p:cNvPr id="28" name="Rectangle 27"/>
          <p:cNvSpPr/>
          <p:nvPr/>
        </p:nvSpPr>
        <p:spPr>
          <a:xfrm>
            <a:off x="847271" y="6066971"/>
            <a:ext cx="1690184" cy="307777"/>
          </a:xfrm>
          <a:prstGeom prst="rect">
            <a:avLst/>
          </a:prstGeom>
        </p:spPr>
        <p:txBody>
          <a:bodyPr wrap="square">
            <a:spAutoFit/>
          </a:bodyPr>
          <a:lstStyle/>
          <a:p>
            <a:r>
              <a:rPr lang="en-US" sz="1400" b="1" dirty="0" smtClean="0">
                <a:latin typeface="+mn-lt"/>
                <a:ea typeface="Helvetica 55 Roman" charset="0"/>
                <a:cs typeface="Arial Narrow"/>
              </a:rPr>
              <a:t>FG-3700D</a:t>
            </a:r>
            <a:endParaRPr lang="en-US" sz="1400" b="1" dirty="0">
              <a:latin typeface="+mn-lt"/>
              <a:cs typeface="Arial Narrow"/>
            </a:endParaRP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6981" y="6139429"/>
            <a:ext cx="213020" cy="151969"/>
          </a:xfrm>
          <a:prstGeom prst="rect">
            <a:avLst/>
          </a:prstGeom>
        </p:spPr>
      </p:pic>
      <p:sp>
        <p:nvSpPr>
          <p:cNvPr id="20" name="Rectangle 19"/>
          <p:cNvSpPr/>
          <p:nvPr/>
        </p:nvSpPr>
        <p:spPr>
          <a:xfrm>
            <a:off x="718714" y="3647269"/>
            <a:ext cx="1167889" cy="307777"/>
          </a:xfrm>
          <a:prstGeom prst="rect">
            <a:avLst/>
          </a:prstGeom>
        </p:spPr>
        <p:txBody>
          <a:bodyPr wrap="square">
            <a:spAutoFit/>
          </a:bodyPr>
          <a:lstStyle/>
          <a:p>
            <a:r>
              <a:rPr lang="en-US" sz="1400" b="1" dirty="0" smtClean="0">
                <a:latin typeface="+mn-lt"/>
                <a:ea typeface="Helvetica 55 Roman" charset="0"/>
                <a:cs typeface="Arial Narrow"/>
              </a:rPr>
              <a:t>FGT-1000C</a:t>
            </a:r>
            <a:endParaRPr lang="en-US" sz="1400" b="1" dirty="0">
              <a:latin typeface="+mn-lt"/>
              <a:cs typeface="Arial Narrow"/>
            </a:endParaRPr>
          </a:p>
        </p:txBody>
      </p:sp>
      <p:pic>
        <p:nvPicPr>
          <p:cNvPr id="30" name="Picture 29"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3733422"/>
            <a:ext cx="213020" cy="151969"/>
          </a:xfrm>
          <a:prstGeom prst="rect">
            <a:avLst/>
          </a:prstGeom>
        </p:spPr>
      </p:pic>
      <p:pic>
        <p:nvPicPr>
          <p:cNvPr id="31" name="Picture 6"/>
          <p:cNvPicPr>
            <a:picLocks noChangeAspect="1"/>
          </p:cNvPicPr>
          <p:nvPr/>
        </p:nvPicPr>
        <p:blipFill rotWithShape="1">
          <a:blip r:embed="rId7" cstate="print">
            <a:extLst>
              <a:ext uri="{28A0092B-C50C-407E-A947-70E740481C1C}">
                <a14:useLocalDpi xmlns:a14="http://schemas.microsoft.com/office/drawing/2010/main"/>
              </a:ext>
            </a:extLst>
          </a:blip>
          <a:srcRect t="12958" b="8672"/>
          <a:stretch/>
        </p:blipFill>
        <p:spPr bwMode="auto">
          <a:xfrm>
            <a:off x="2267018" y="3509820"/>
            <a:ext cx="2202026" cy="669638"/>
          </a:xfrm>
          <a:prstGeom prst="rect">
            <a:avLst/>
          </a:prstGeom>
          <a:noFill/>
          <a:ln w="9525">
            <a:noFill/>
            <a:miter lim="800000"/>
            <a:headEnd/>
            <a:tailEnd/>
          </a:ln>
        </p:spPr>
      </p:pic>
      <p:pic>
        <p:nvPicPr>
          <p:cNvPr id="34" name="Picture 3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599571"/>
            <a:ext cx="213020" cy="151969"/>
          </a:xfrm>
          <a:prstGeom prst="rect">
            <a:avLst/>
          </a:prstGeom>
        </p:spPr>
      </p:pic>
      <p:sp>
        <p:nvSpPr>
          <p:cNvPr id="35" name="Rectangle 34"/>
          <p:cNvSpPr/>
          <p:nvPr/>
        </p:nvSpPr>
        <p:spPr>
          <a:xfrm>
            <a:off x="718714" y="2514600"/>
            <a:ext cx="1173513" cy="307777"/>
          </a:xfrm>
          <a:prstGeom prst="rect">
            <a:avLst/>
          </a:prstGeom>
        </p:spPr>
        <p:txBody>
          <a:bodyPr wrap="square">
            <a:spAutoFit/>
          </a:bodyPr>
          <a:lstStyle/>
          <a:p>
            <a:r>
              <a:rPr lang="en-US" sz="1400" b="1" dirty="0" smtClean="0">
                <a:latin typeface="+mn-lt"/>
                <a:ea typeface="Helvetica 55 Roman" charset="0"/>
                <a:cs typeface="Arial Narrow"/>
              </a:rPr>
              <a:t>FGT-1500D</a:t>
            </a:r>
            <a:endParaRPr lang="en-US" sz="1400" b="1" dirty="0">
              <a:latin typeface="+mn-lt"/>
              <a:cs typeface="Arial Narrow"/>
            </a:endParaRPr>
          </a:p>
        </p:txBody>
      </p:sp>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Large Enterprises &amp; Data Centers</a:t>
            </a:r>
          </a:p>
        </p:txBody>
      </p:sp>
      <p:pic>
        <p:nvPicPr>
          <p:cNvPr id="38" name="Picture 3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375811" y="2924261"/>
            <a:ext cx="1974308" cy="776007"/>
          </a:xfrm>
          <a:prstGeom prst="rect">
            <a:avLst/>
          </a:prstGeom>
        </p:spPr>
      </p:pic>
      <p:pic>
        <p:nvPicPr>
          <p:cNvPr id="7" name="Picture 6" descr="FortiGate1200D_FrontTop.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408381" y="2542142"/>
            <a:ext cx="1910053" cy="703459"/>
          </a:xfrm>
          <a:prstGeom prst="rect">
            <a:avLst/>
          </a:prstGeom>
        </p:spPr>
      </p:pic>
      <p:pic>
        <p:nvPicPr>
          <p:cNvPr id="33" name="Picture 32" descr="FG-1500D-Ft-top (1).jp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9800" y="2209800"/>
            <a:ext cx="2133600" cy="602664"/>
          </a:xfrm>
          <a:prstGeom prst="rect">
            <a:avLst/>
          </a:prstGeom>
        </p:spPr>
      </p:pic>
      <p:sp>
        <p:nvSpPr>
          <p:cNvPr id="39" name="Rectangle 38"/>
          <p:cNvSpPr/>
          <p:nvPr/>
        </p:nvSpPr>
        <p:spPr>
          <a:xfrm>
            <a:off x="706014" y="2908300"/>
            <a:ext cx="1173513" cy="307777"/>
          </a:xfrm>
          <a:prstGeom prst="rect">
            <a:avLst/>
          </a:prstGeom>
        </p:spPr>
        <p:txBody>
          <a:bodyPr wrap="square">
            <a:spAutoFit/>
          </a:bodyPr>
          <a:lstStyle/>
          <a:p>
            <a:r>
              <a:rPr lang="en-US" sz="1400" b="1" dirty="0" smtClean="0">
                <a:latin typeface="+mn-lt"/>
                <a:ea typeface="Helvetica 55 Roman" charset="0"/>
                <a:cs typeface="Arial Narrow"/>
              </a:rPr>
              <a:t>FGT-1200D</a:t>
            </a:r>
            <a:endParaRPr lang="en-US" sz="1400" b="1" dirty="0">
              <a:latin typeface="+mn-lt"/>
              <a:cs typeface="Arial Narrow"/>
            </a:endParaRPr>
          </a:p>
        </p:txBody>
      </p:sp>
      <p:sp>
        <p:nvSpPr>
          <p:cNvPr id="40" name="Rectangle 39"/>
          <p:cNvSpPr/>
          <p:nvPr/>
        </p:nvSpPr>
        <p:spPr>
          <a:xfrm>
            <a:off x="699664" y="3295650"/>
            <a:ext cx="1173513" cy="307777"/>
          </a:xfrm>
          <a:prstGeom prst="rect">
            <a:avLst/>
          </a:prstGeom>
        </p:spPr>
        <p:txBody>
          <a:bodyPr wrap="square">
            <a:spAutoFit/>
          </a:bodyPr>
          <a:lstStyle/>
          <a:p>
            <a:r>
              <a:rPr lang="en-US" sz="1400" b="1" dirty="0" smtClean="0">
                <a:latin typeface="+mn-lt"/>
                <a:ea typeface="Helvetica 55 Roman" charset="0"/>
                <a:cs typeface="Arial Narrow"/>
              </a:rPr>
              <a:t>FGT-1000D</a:t>
            </a:r>
            <a:endParaRPr lang="en-US" sz="1400" b="1" dirty="0">
              <a:latin typeface="+mn-lt"/>
              <a:cs typeface="Arial Narrow"/>
            </a:endParaRP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999621"/>
            <a:ext cx="213020" cy="151969"/>
          </a:xfrm>
          <a:prstGeom prst="rect">
            <a:avLst/>
          </a:prstGeom>
        </p:spPr>
      </p:pic>
      <p:pic>
        <p:nvPicPr>
          <p:cNvPr id="42" name="Picture 4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3386971"/>
            <a:ext cx="213020" cy="151969"/>
          </a:xfrm>
          <a:prstGeom prst="rect">
            <a:avLst/>
          </a:prstGeom>
        </p:spPr>
      </p:pic>
      <p:pic>
        <p:nvPicPr>
          <p:cNvPr id="10" name="Picture 9" descr="FortiGate3200D_FrontTop_small-2.png"/>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471716" y="4102810"/>
            <a:ext cx="1777999" cy="695975"/>
          </a:xfrm>
          <a:prstGeom prst="rect">
            <a:avLst/>
          </a:prstGeom>
        </p:spPr>
      </p:pic>
      <p:sp>
        <p:nvSpPr>
          <p:cNvPr id="43" name="Rectangle 42"/>
          <p:cNvSpPr/>
          <p:nvPr/>
        </p:nvSpPr>
        <p:spPr>
          <a:xfrm>
            <a:off x="817148" y="4735287"/>
            <a:ext cx="1690184" cy="523220"/>
          </a:xfrm>
          <a:prstGeom prst="rect">
            <a:avLst/>
          </a:prstGeom>
        </p:spPr>
        <p:txBody>
          <a:bodyPr wrap="square">
            <a:spAutoFit/>
          </a:bodyPr>
          <a:lstStyle/>
          <a:p>
            <a:r>
              <a:rPr lang="en-US" sz="1400" b="1" dirty="0" smtClean="0">
                <a:latin typeface="+mn-lt"/>
                <a:ea typeface="Helvetica 55 Roman" charset="0"/>
                <a:cs typeface="Arial Narrow"/>
              </a:rPr>
              <a:t>FG-3200D</a:t>
            </a:r>
          </a:p>
          <a:p>
            <a:endParaRPr lang="en-US" sz="1400" b="1" dirty="0">
              <a:latin typeface="+mn-lt"/>
              <a:cs typeface="Arial Narrow"/>
            </a:endParaRPr>
          </a:p>
        </p:txBody>
      </p:sp>
      <p:pic>
        <p:nvPicPr>
          <p:cNvPr id="44" name="Picture 4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6858" y="4816817"/>
            <a:ext cx="213020" cy="151969"/>
          </a:xfrm>
          <a:prstGeom prst="rect">
            <a:avLst/>
          </a:prstGeom>
        </p:spPr>
      </p:pic>
    </p:spTree>
    <p:extLst>
      <p:ext uri="{BB962C8B-B14F-4D97-AF65-F5344CB8AC3E}">
        <p14:creationId xmlns:p14="http://schemas.microsoft.com/office/powerpoint/2010/main" val="3556476919"/>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233799448"/>
              </p:ext>
            </p:extLst>
          </p:nvPr>
        </p:nvGraphicFramePr>
        <p:xfrm>
          <a:off x="252000" y="1260000"/>
          <a:ext cx="8640001" cy="4226806"/>
        </p:xfrm>
        <a:graphic>
          <a:graphicData uri="http://schemas.openxmlformats.org/drawingml/2006/table">
            <a:tbl>
              <a:tblPr firstRow="1" bandRow="1">
                <a:effectLst/>
                <a:tableStyleId>{073A0DAA-6AF3-43AB-8588-CEC1D06C72B9}</a:tableStyleId>
              </a:tblPr>
              <a:tblGrid>
                <a:gridCol w="1549091"/>
                <a:gridCol w="1418182"/>
                <a:gridCol w="1418182"/>
                <a:gridCol w="1418182"/>
                <a:gridCol w="1418182"/>
                <a:gridCol w="1418182"/>
              </a:tblGrid>
              <a:tr h="228600">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FG-1000C</a:t>
                      </a:r>
                      <a:endParaRPr lang="en-US" sz="1300" dirty="0">
                        <a:latin typeface="+mn-lt"/>
                        <a:cs typeface="Arial Narrow"/>
                      </a:endParaRP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FG-1000D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FG-1240B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solidFill>
                            <a:srgbClr val="000000"/>
                          </a:solidFill>
                          <a:latin typeface="+mn-lt"/>
                          <a:cs typeface="Arial Narrow"/>
                        </a:rPr>
                        <a:t>52</a:t>
                      </a:r>
                      <a:r>
                        <a:rPr lang="en-US" sz="1100" baseline="0" dirty="0" smtClean="0">
                          <a:solidFill>
                            <a:srgbClr val="000000"/>
                          </a:solidFill>
                          <a:latin typeface="+mn-lt"/>
                          <a:cs typeface="Arial Narrow"/>
                        </a:rPr>
                        <a:t> / 52 / 33 Gbps</a:t>
                      </a:r>
                      <a:endParaRPr lang="en-US" sz="1100" dirty="0" smtClean="0">
                        <a:solidFill>
                          <a:srgbClr val="000000"/>
                        </a:solidFill>
                        <a:latin typeface="+mn-lt"/>
                        <a:cs typeface="Arial Narrow"/>
                      </a:endParaRPr>
                    </a:p>
                  </a:txBody>
                  <a:tcPr anchor="ctr" horzOverflow="overflow"/>
                </a:tc>
                <a:tc>
                  <a:txBody>
                    <a:bodyPr/>
                    <a:lstStyle/>
                    <a:p>
                      <a:pPr algn="ctr"/>
                      <a:r>
                        <a:rPr lang="en-US" sz="1100" dirty="0" smtClean="0">
                          <a:solidFill>
                            <a:srgbClr val="000000"/>
                          </a:solidFill>
                          <a:latin typeface="+mn-lt"/>
                          <a:cs typeface="Arial Narrow"/>
                        </a:rPr>
                        <a:t>72 / 72 / 55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40-44 / 40-44 / 38-42 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solidFill>
                            <a:schemeClr val="tx1"/>
                          </a:solidFill>
                          <a:effectLst/>
                          <a:latin typeface="+mn-lt"/>
                          <a:cs typeface="Arial Narrow"/>
                        </a:rPr>
                        <a:t>80 / 80 / 55 Gbps</a:t>
                      </a:r>
                      <a:endParaRPr kumimoji="0" lang="en-US" sz="1100" b="0" i="0" u="none" strike="noStrike" cap="none" normalizeH="0" baseline="0" dirty="0" smtClean="0">
                        <a:ln>
                          <a:noFill/>
                        </a:ln>
                        <a:solidFill>
                          <a:schemeClr val="tx1"/>
                        </a:solidFill>
                        <a:effectLst/>
                        <a:latin typeface="+mn-lt"/>
                        <a:cs typeface="Arial Narrow"/>
                      </a:endParaRP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 Mil</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12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190,000</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240,000</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240,000</a:t>
                      </a:r>
                    </a:p>
                  </a:txBody>
                  <a:tcPr anchor="ctr"/>
                </a:tc>
                <a:tc>
                  <a:txBody>
                    <a:bodyPr/>
                    <a:lstStyle/>
                    <a:p>
                      <a:pPr algn="ctr"/>
                      <a:r>
                        <a:rPr lang="en-US" sz="1100" dirty="0" smtClean="0">
                          <a:latin typeface="+mn-lt"/>
                          <a:cs typeface="Arial Narrow"/>
                        </a:rPr>
                        <a:t>120,000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p>
                  </a:txBody>
                  <a:tcPr anchor="ctr"/>
                </a:tc>
                <a:tc>
                  <a:txBody>
                    <a:bodyPr/>
                    <a:lstStyle/>
                    <a:p>
                      <a:pPr algn="ctr"/>
                      <a:r>
                        <a:rPr lang="en-US" sz="1100" dirty="0" smtClean="0">
                          <a:solidFill>
                            <a:srgbClr val="000000"/>
                          </a:solidFill>
                          <a:latin typeface="+mn-lt"/>
                          <a:cs typeface="Arial Narrow"/>
                        </a:rPr>
                        <a:t>30 Gbps</a:t>
                      </a:r>
                    </a:p>
                  </a:txBody>
                  <a:tcPr anchor="ctr"/>
                </a:tc>
                <a:tc>
                  <a:txBody>
                    <a:bodyPr/>
                    <a:lstStyle/>
                    <a:p>
                      <a:pPr algn="ctr"/>
                      <a:r>
                        <a:rPr lang="en-US" sz="1100" dirty="0" smtClean="0">
                          <a:solidFill>
                            <a:srgbClr val="000000"/>
                          </a:solidFill>
                          <a:latin typeface="+mn-lt"/>
                          <a:cs typeface="Arial Narrow"/>
                        </a:rPr>
                        <a:t>42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16-18.5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50 Gbps</a:t>
                      </a: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 Gbps</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8 Gbps</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Gbps</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 / 2.1 Gbps</a:t>
                      </a:r>
                    </a:p>
                  </a:txBody>
                  <a:tcPr anchor="ctr"/>
                </a:tc>
                <a:tc>
                  <a:txBody>
                    <a:bodyPr/>
                    <a:lstStyle/>
                    <a:p>
                      <a:pPr algn="ctr"/>
                      <a:r>
                        <a:rPr lang="en-US" sz="1100" dirty="0" smtClean="0">
                          <a:solidFill>
                            <a:srgbClr val="000000"/>
                          </a:solidFill>
                          <a:latin typeface="+mn-lt"/>
                          <a:cs typeface="Arial Narrow"/>
                        </a:rPr>
                        <a:t>3.5 / 5.5</a:t>
                      </a:r>
                      <a:r>
                        <a:rPr lang="en-US" sz="1100" baseline="0" dirty="0" smtClean="0">
                          <a:solidFill>
                            <a:srgbClr val="000000"/>
                          </a:solidFill>
                          <a:latin typeface="+mn-lt"/>
                          <a:cs typeface="Arial Narrow"/>
                        </a:rPr>
                        <a:t> </a:t>
                      </a:r>
                      <a:r>
                        <a:rPr lang="en-US" sz="1100" dirty="0" smtClean="0">
                          <a:solidFill>
                            <a:srgbClr val="000000"/>
                          </a:solidFill>
                          <a:latin typeface="+mn-lt"/>
                          <a:cs typeface="Arial Narrow"/>
                        </a:rPr>
                        <a:t>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3.5 /</a:t>
                      </a:r>
                      <a:r>
                        <a:rPr lang="en-US" sz="1100" baseline="0" dirty="0" smtClean="0">
                          <a:solidFill>
                            <a:srgbClr val="000000"/>
                          </a:solidFill>
                          <a:latin typeface="+mn-lt"/>
                          <a:cs typeface="Arial Narrow"/>
                        </a:rPr>
                        <a:t> 13 Gbps</a:t>
                      </a:r>
                      <a:endParaRPr lang="en-US" sz="1100" dirty="0" smtClean="0">
                        <a:solidFill>
                          <a:srgbClr val="000000"/>
                        </a:solidFill>
                        <a:latin typeface="+mn-lt"/>
                        <a:cs typeface="Arial Narrow"/>
                      </a:endParaRPr>
                    </a:p>
                  </a:txBody>
                  <a:tcPr anchor="ctr"/>
                </a:tc>
                <a:tc>
                  <a:txBody>
                    <a:bodyPr/>
                    <a:lstStyle/>
                    <a:p>
                      <a:pPr algn="ctr"/>
                      <a:r>
                        <a:rPr lang="en-US" sz="1100" dirty="0" smtClean="0">
                          <a:latin typeface="+mn-lt"/>
                          <a:cs typeface="Arial Narrow"/>
                        </a:rPr>
                        <a:t>1.2 / 1.6 Gbps</a:t>
                      </a:r>
                    </a:p>
                  </a:txBody>
                  <a:tcPr anchor="ctr" horzOverflow="overflow"/>
                </a:tc>
                <a:tc>
                  <a:txBody>
                    <a:bodyPr/>
                    <a:lstStyle/>
                    <a:p>
                      <a:pPr algn="ctr"/>
                      <a:r>
                        <a:rPr lang="en-US" sz="1100" dirty="0" smtClean="0">
                          <a:latin typeface="+mn-lt"/>
                          <a:cs typeface="Arial Narrow"/>
                        </a:rPr>
                        <a:t>4.3 /</a:t>
                      </a:r>
                      <a:r>
                        <a:rPr lang="en-US" sz="1100" baseline="0" dirty="0" smtClean="0">
                          <a:latin typeface="+mn-lt"/>
                          <a:cs typeface="Arial Narrow"/>
                        </a:rPr>
                        <a:t> 13 Gbps</a:t>
                      </a:r>
                      <a:endParaRPr lang="en-US" sz="1100" dirty="0" smtClean="0">
                        <a:latin typeface="+mn-lt"/>
                        <a:cs typeface="Arial Narrow"/>
                      </a:endParaRP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anchor="ctr"/>
                </a:tc>
                <a:tc>
                  <a:txBody>
                    <a:bodyPr/>
                    <a:lstStyle/>
                    <a:p>
                      <a:pPr marL="0" indent="0" algn="ctr" defTabSz="914417">
                        <a:spcBef>
                          <a:spcPts val="888"/>
                        </a:spcBef>
                        <a:buFontTx/>
                        <a:buNone/>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r>
                        <a:rPr lang="en-US" sz="1100" baseline="0" dirty="0" smtClean="0">
                          <a:solidFill>
                            <a:srgbClr val="000000"/>
                          </a:solidFill>
                        </a:rPr>
                        <a:t> </a:t>
                      </a:r>
                      <a:endParaRPr lang="en-US" sz="1100" dirty="0" smtClean="0">
                        <a:solidFill>
                          <a:srgbClr val="000000"/>
                        </a:solidFill>
                      </a:endParaRPr>
                    </a:p>
                  </a:txBody>
                  <a:tcPr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100" dirty="0" smtClean="0">
                          <a:solidFill>
                            <a:srgbClr val="000000"/>
                          </a:solidFill>
                        </a:rPr>
                        <a:t>4x 10GE SPF/+,</a:t>
                      </a:r>
                      <a:br>
                        <a:rPr lang="en-US" sz="1100" dirty="0" smtClean="0">
                          <a:solidFill>
                            <a:srgbClr val="000000"/>
                          </a:solidFill>
                        </a:rPr>
                      </a:br>
                      <a:r>
                        <a:rPr lang="en-US" sz="1100" dirty="0" smtClean="0">
                          <a:solidFill>
                            <a:srgbClr val="000000"/>
                          </a:solidFill>
                        </a:rPr>
                        <a:t>16x GE SFP, </a:t>
                      </a:r>
                      <a:br>
                        <a:rPr lang="en-US" sz="1100" dirty="0" smtClean="0">
                          <a:solidFill>
                            <a:srgbClr val="000000"/>
                          </a:solidFill>
                        </a:rPr>
                      </a:br>
                      <a:r>
                        <a:rPr lang="en-US" sz="1100" dirty="0" smtClean="0">
                          <a:solidFill>
                            <a:srgbClr val="000000"/>
                          </a:solidFill>
                        </a:rPr>
                        <a:t>18x GE RJ45</a:t>
                      </a:r>
                    </a:p>
                  </a:txBody>
                  <a:tcPr anchor="ctr"/>
                </a:tc>
                <a:tc>
                  <a:txBody>
                    <a:bodyPr/>
                    <a:lstStyle/>
                    <a:p>
                      <a:pPr algn="ctr"/>
                      <a:r>
                        <a:rPr lang="en-US" sz="1100" dirty="0" smtClean="0"/>
                        <a:t>16 x GE RJ45,</a:t>
                      </a:r>
                    </a:p>
                    <a:p>
                      <a:pPr algn="ctr"/>
                      <a:r>
                        <a:rPr lang="en-US" sz="1100" dirty="0" smtClean="0"/>
                        <a:t>24</a:t>
                      </a:r>
                      <a:r>
                        <a:rPr lang="en-US" sz="1100" baseline="0" dirty="0" smtClean="0"/>
                        <a:t> x GE SFP</a:t>
                      </a:r>
                      <a:endParaRPr lang="en-US" sz="1100" dirty="0"/>
                    </a:p>
                  </a:txBody>
                  <a:tcPr anchor="ctr"/>
                </a:tc>
                <a:tc>
                  <a:txBody>
                    <a:bodyPr/>
                    <a:lstStyle/>
                    <a:p>
                      <a:pPr marL="0" indent="0" algn="ctr" defTabSz="914417">
                        <a:spcBef>
                          <a:spcPts val="888"/>
                        </a:spcBef>
                        <a:buFontTx/>
                        <a:buNone/>
                      </a:pPr>
                      <a:r>
                        <a:rPr lang="en-US" sz="1100" dirty="0" smtClean="0"/>
                        <a:t>8x 10GE SPF/+,</a:t>
                      </a:r>
                      <a:br>
                        <a:rPr lang="en-US" sz="1100" dirty="0" smtClean="0"/>
                      </a:br>
                      <a:r>
                        <a:rPr lang="en-US" sz="1100" dirty="0" smtClean="0"/>
                        <a:t>16x GE SFP, </a:t>
                      </a:r>
                      <a:br>
                        <a:rPr lang="en-US" sz="1100" dirty="0" smtClean="0"/>
                      </a:br>
                      <a:r>
                        <a:rPr lang="en-US" sz="1100" dirty="0" smtClean="0"/>
                        <a:t>18x GE RJ45</a:t>
                      </a:r>
                      <a:endParaRPr lang="en-US" sz="1100" dirty="0"/>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120 GB</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120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r>
                        <a:rPr lang="en-US" sz="1100" baseline="0" dirty="0" smtClean="0">
                          <a:latin typeface="+mn-lt"/>
                          <a:cs typeface="Arial Narrow"/>
                        </a:rPr>
                        <a:t> 384 GB opt.</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240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1570858012"/>
      </p:ext>
    </p:extLst>
  </p:cSld>
  <p:clrMapOvr>
    <a:masterClrMapping/>
  </p:clrMapOvr>
  <p:transition xmlns:p14="http://schemas.microsoft.com/office/powerpoint/2010/mai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903898379"/>
              </p:ext>
            </p:extLst>
          </p:nvPr>
        </p:nvGraphicFramePr>
        <p:xfrm>
          <a:off x="252000" y="1260000"/>
          <a:ext cx="8640000" cy="4881880"/>
        </p:xfrm>
        <a:graphic>
          <a:graphicData uri="http://schemas.openxmlformats.org/drawingml/2006/table">
            <a:tbl>
              <a:tblPr firstRow="1" bandRow="1">
                <a:effectLst/>
                <a:tableStyleId>{073A0DAA-6AF3-43AB-8588-CEC1D06C72B9}</a:tableStyleId>
              </a:tblPr>
              <a:tblGrid>
                <a:gridCol w="1486091"/>
                <a:gridCol w="1229719"/>
                <a:gridCol w="1184838"/>
                <a:gridCol w="1184838"/>
                <a:gridCol w="1184838"/>
                <a:gridCol w="1184838"/>
                <a:gridCol w="1184838"/>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FG-3240C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FG-3600C</a:t>
                      </a:r>
                    </a:p>
                  </a:txBody>
                  <a:tcPr anchor="ctr">
                    <a:solidFill>
                      <a:schemeClr val="accent4">
                        <a:lumMod val="50000"/>
                      </a:schemeClr>
                    </a:solidFill>
                  </a:tcPr>
                </a:tc>
                <a:tc>
                  <a:txBody>
                    <a:bodyPr/>
                    <a:lstStyle/>
                    <a:p>
                      <a:pPr algn="ctr"/>
                      <a:r>
                        <a:rPr lang="en-US" sz="1300" dirty="0" smtClean="0"/>
                        <a:t>FG-3700D</a:t>
                      </a:r>
                      <a:endParaRPr lang="en-US" sz="1300" dirty="0"/>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FG-3810D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FG-3950B</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40 / 40 /40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80 / 80 /50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60</a:t>
                      </a:r>
                      <a:r>
                        <a:rPr lang="en-US" sz="1100" baseline="0" dirty="0" smtClean="0"/>
                        <a:t> / 60 /60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160 / 160 /110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320 / 320 /175 Gbps</a:t>
                      </a:r>
                    </a:p>
                  </a:txBody>
                  <a:tcPr anchor="ctr" horzOverflow="overflow"/>
                </a:tc>
                <a:tc>
                  <a:txBody>
                    <a:bodyPr/>
                    <a:lstStyle/>
                    <a:p>
                      <a:pPr algn="ctr"/>
                      <a:r>
                        <a:rPr lang="en-US" sz="1100" dirty="0" smtClean="0"/>
                        <a:t>20-120 / 20-120 / 20-120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10 Mil</a:t>
                      </a:r>
                      <a:endParaRPr lang="en-US" sz="1100" dirty="0"/>
                    </a:p>
                  </a:txBody>
                  <a:tcPr anchor="ctr"/>
                </a:tc>
                <a:tc>
                  <a:txBody>
                    <a:bodyPr/>
                    <a:lstStyle/>
                    <a:p>
                      <a:pPr algn="ctr"/>
                      <a:r>
                        <a:rPr lang="en-US" sz="1100" dirty="0" smtClean="0"/>
                        <a:t>50 Mil</a:t>
                      </a:r>
                      <a:endParaRPr lang="en-US" sz="1100" dirty="0"/>
                    </a:p>
                  </a:txBody>
                  <a:tcPr anchor="ctr"/>
                </a:tc>
                <a:tc>
                  <a:txBody>
                    <a:bodyPr/>
                    <a:lstStyle/>
                    <a:p>
                      <a:pPr algn="ctr"/>
                      <a:r>
                        <a:rPr lang="en-US" sz="1100" dirty="0" smtClean="0"/>
                        <a:t>28 Mil</a:t>
                      </a:r>
                      <a:endParaRPr lang="en-US" sz="1100" dirty="0"/>
                    </a:p>
                  </a:txBody>
                  <a:tcPr anchor="ctr"/>
                </a:tc>
                <a:tc>
                  <a:txBody>
                    <a:bodyPr/>
                    <a:lstStyle/>
                    <a:p>
                      <a:pPr algn="ctr"/>
                      <a:r>
                        <a:rPr lang="en-US" sz="1100" dirty="0" smtClean="0">
                          <a:solidFill>
                            <a:srgbClr val="36424A"/>
                          </a:solidFill>
                          <a:latin typeface="+mn-lt"/>
                          <a:cs typeface="Arial Narrow"/>
                        </a:rPr>
                        <a:t>50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solidFill>
                            <a:srgbClr val="36424A"/>
                          </a:solidFill>
                          <a:latin typeface="+mn-lt"/>
                          <a:cs typeface="Arial Narrow"/>
                        </a:rPr>
                        <a:t>95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Mil</a:t>
                      </a:r>
                      <a:endParaRPr lang="en-US" sz="1100" dirty="0"/>
                    </a:p>
                  </a:txBody>
                  <a:tcPr anchor="ctr" horzOverflow="overflow"/>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t>200,000</a:t>
                      </a:r>
                      <a:endParaRPr lang="en-US" sz="1100" dirty="0"/>
                    </a:p>
                  </a:txBody>
                  <a:tcPr anchor="ctr"/>
                </a:tc>
                <a:tc>
                  <a:txBody>
                    <a:bodyPr/>
                    <a:lstStyle/>
                    <a:p>
                      <a:pPr algn="ctr"/>
                      <a:r>
                        <a:rPr lang="en-US" sz="1100" dirty="0" smtClean="0"/>
                        <a:t>280,000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400,000</a:t>
                      </a:r>
                      <a:endParaRPr lang="en-US" sz="1100" dirty="0">
                        <a:solidFill>
                          <a:srgbClr val="36424A"/>
                        </a:solidFill>
                        <a:latin typeface="+mn-lt"/>
                        <a:cs typeface="Arial Narrow"/>
                      </a:endParaRPr>
                    </a:p>
                  </a:txBody>
                  <a:tcPr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480,000</a:t>
                      </a:r>
                    </a:p>
                  </a:txBody>
                  <a:tcPr anchor="ctr" horzOverflow="overflow"/>
                </a:tc>
                <a:tc>
                  <a:txBody>
                    <a:bodyPr/>
                    <a:lstStyle/>
                    <a:p>
                      <a:pPr algn="ctr"/>
                      <a:r>
                        <a:rPr lang="en-US" sz="1100" dirty="0" smtClean="0"/>
                        <a:t>250,000 – 300,000*</a:t>
                      </a:r>
                      <a:endParaRPr lang="en-US" sz="1100" dirty="0"/>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50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100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135 Gbps</a:t>
                      </a:r>
                    </a:p>
                  </a:txBody>
                  <a:tcPr anchor="ctr" horzOverflow="overflow"/>
                </a:tc>
                <a:tc>
                  <a:txBody>
                    <a:bodyPr/>
                    <a:lstStyle/>
                    <a:p>
                      <a:pPr algn="ctr"/>
                      <a:r>
                        <a:rPr lang="en-US" sz="1100" dirty="0" smtClean="0"/>
                        <a:t>8 – 50.5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8 Gbps</a:t>
                      </a:r>
                      <a:endParaRPr lang="en-US" sz="1100" dirty="0"/>
                    </a:p>
                  </a:txBody>
                  <a:tcPr anchor="ctr"/>
                </a:tc>
                <a:tc>
                  <a:txBody>
                    <a:bodyPr/>
                    <a:lstStyle/>
                    <a:p>
                      <a:pPr algn="ctr"/>
                      <a:r>
                        <a:rPr lang="en-US" sz="1100" dirty="0" smtClean="0"/>
                        <a:t>14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solidFill>
                            <a:srgbClr val="36424A"/>
                          </a:solidFill>
                          <a:latin typeface="+mn-lt"/>
                          <a:cs typeface="Arial Narrow"/>
                        </a:rPr>
                        <a:t>23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solidFill>
                            <a:srgbClr val="36424A"/>
                          </a:solidFill>
                          <a:latin typeface="+mn-lt"/>
                          <a:cs typeface="Arial Narrow"/>
                        </a:rPr>
                        <a:t>25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Gbps</a:t>
                      </a:r>
                      <a:endParaRPr lang="en-US" sz="1100" dirty="0"/>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t>2.6 / 9 Gbps</a:t>
                      </a:r>
                    </a:p>
                  </a:txBody>
                  <a:tcPr anchor="ctr"/>
                </a:tc>
                <a:tc>
                  <a:txBody>
                    <a:bodyPr/>
                    <a:lstStyle/>
                    <a:p>
                      <a:pPr algn="ctr"/>
                      <a:r>
                        <a:rPr lang="en-US" sz="1100" dirty="0" smtClean="0"/>
                        <a:t>5.7 / 16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5.8 / 18 Gbps</a:t>
                      </a:r>
                    </a:p>
                  </a:txBody>
                  <a:tcPr anchor="ctr"/>
                </a:tc>
                <a:tc>
                  <a:txBody>
                    <a:bodyPr/>
                    <a:lstStyle/>
                    <a:p>
                      <a:pPr algn="ctr"/>
                      <a:r>
                        <a:rPr lang="en-US" sz="1100" dirty="0" smtClean="0">
                          <a:solidFill>
                            <a:srgbClr val="36424A"/>
                          </a:solidFill>
                          <a:latin typeface="+mn-lt"/>
                          <a:cs typeface="Arial Narrow"/>
                        </a:rPr>
                        <a:t>7.5 / 18 Gbps</a:t>
                      </a:r>
                    </a:p>
                  </a:txBody>
                  <a:tcPr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7.5</a:t>
                      </a:r>
                      <a:r>
                        <a:rPr lang="en-US" sz="1100" baseline="0" dirty="0" smtClean="0">
                          <a:solidFill>
                            <a:srgbClr val="36424A"/>
                          </a:solidFill>
                          <a:latin typeface="+mn-lt"/>
                          <a:cs typeface="Arial Narrow"/>
                        </a:rPr>
                        <a:t> </a:t>
                      </a:r>
                      <a:r>
                        <a:rPr lang="en-US" sz="1100" dirty="0" smtClean="0">
                          <a:solidFill>
                            <a:srgbClr val="36424A"/>
                          </a:solidFill>
                          <a:latin typeface="+mn-lt"/>
                          <a:cs typeface="Arial Narrow"/>
                        </a:rPr>
                        <a:t>Gbps</a:t>
                      </a:r>
                    </a:p>
                  </a:txBody>
                  <a:tcPr anchor="ctr" horzOverflow="overflow"/>
                </a:tc>
                <a:tc>
                  <a:txBody>
                    <a:bodyPr/>
                    <a:lstStyle/>
                    <a:p>
                      <a:pPr algn="ctr"/>
                      <a:r>
                        <a:rPr lang="en-US" sz="1100" dirty="0" smtClean="0"/>
                        <a:t>4 / 15 Gbps</a:t>
                      </a:r>
                    </a:p>
                  </a:txBody>
                  <a:tcPr anchor="ctr" horzOverflow="overflow"/>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a:p>
                  </a:txBody>
                  <a:tcPr anchor="ctr"/>
                </a:tc>
                <a:tc>
                  <a:txBody>
                    <a:bodyPr/>
                    <a:lstStyle/>
                    <a:p>
                      <a:pPr algn="ctr"/>
                      <a:r>
                        <a:rPr lang="en-US" sz="1100" dirty="0" smtClean="0"/>
                        <a:t>48x 10GE SFP+/GE SFP</a:t>
                      </a:r>
                    </a:p>
                    <a:p>
                      <a:pPr algn="ctr"/>
                      <a:r>
                        <a:rPr lang="en-US" sz="1100" baseline="0" dirty="0" smtClean="0"/>
                        <a:t>2 x GE RJ45</a:t>
                      </a:r>
                      <a:endParaRPr lang="en-US" sz="1100" dirty="0"/>
                    </a:p>
                  </a:txBody>
                  <a:tcPr anchor="ct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4 x 40GE QSFP+, </a:t>
                      </a:r>
                      <a:r>
                        <a:rPr lang="en-US" sz="1100" dirty="0" smtClean="0"/>
                        <a:t>20 x 10-GE SFP+</a:t>
                      </a:r>
                      <a:r>
                        <a:rPr lang="en-US" sz="1100" baseline="0" dirty="0" smtClean="0"/>
                        <a:t> /</a:t>
                      </a:r>
                      <a:r>
                        <a:rPr lang="en-US" sz="1100" dirty="0" smtClean="0"/>
                        <a:t>GE SFP Slots, </a:t>
                      </a:r>
                      <a:r>
                        <a:rPr lang="en-US" sz="1100" baseline="0" dirty="0" smtClean="0"/>
                        <a:t>8 x ultra-low latency 10 GE SFP+ slots,</a:t>
                      </a:r>
                      <a:endParaRPr lang="en-US" sz="1100" dirty="0" smtClean="0">
                        <a:solidFill>
                          <a:srgbClr val="36424A"/>
                        </a:solidFill>
                      </a:endParaRPr>
                    </a:p>
                    <a:p>
                      <a:pPr algn="ctr"/>
                      <a:r>
                        <a:rPr lang="en-US" sz="1100" baseline="0" dirty="0" smtClean="0">
                          <a:solidFill>
                            <a:srgbClr val="36424A"/>
                          </a:solidFill>
                        </a:rPr>
                        <a:t>2 x GE RJ45</a:t>
                      </a:r>
                      <a:endParaRPr lang="en-US" sz="1100" dirty="0">
                        <a:solidFill>
                          <a:srgbClr val="36424A"/>
                        </a:solidFill>
                      </a:endParaRPr>
                    </a:p>
                  </a:txBody>
                  <a:tcPr anchor="ctr"/>
                </a:tc>
                <a:tc>
                  <a:txBody>
                    <a:bodyPr/>
                    <a:lstStyle/>
                    <a:p>
                      <a:pPr algn="ctr"/>
                      <a:r>
                        <a:rPr lang="en-US" sz="1100" dirty="0" smtClean="0">
                          <a:solidFill>
                            <a:srgbClr val="36424A"/>
                          </a:solidFill>
                        </a:rPr>
                        <a:t>6 x 100GE CFP2, 2 x GE RJ45</a:t>
                      </a:r>
                      <a:endParaRPr lang="en-US" sz="1100" dirty="0">
                        <a:solidFill>
                          <a:srgbClr val="36424A"/>
                        </a:solidFill>
                      </a:endParaRPr>
                    </a:p>
                  </a:txBody>
                  <a:tcPr anchor="ctr"/>
                </a:tc>
                <a:tc>
                  <a:txBody>
                    <a:bodyPr/>
                    <a:lstStyle/>
                    <a:p>
                      <a:pPr algn="ctr"/>
                      <a:r>
                        <a:rPr lang="en-US" sz="1100" dirty="0" smtClean="0"/>
                        <a:t>2 x 10GE SFP+</a:t>
                      </a:r>
                    </a:p>
                    <a:p>
                      <a:pPr algn="ctr"/>
                      <a:r>
                        <a:rPr lang="en-US" sz="1100" baseline="0" dirty="0" smtClean="0"/>
                        <a:t>4 x GE SFP, 2 x GE RJ45 (base)</a:t>
                      </a:r>
                      <a:endParaRPr lang="en-US" sz="1100" dirty="0" smtClean="0"/>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algn="ctr"/>
                      <a:r>
                        <a:rPr lang="en-US" sz="1100" dirty="0" smtClean="0">
                          <a:latin typeface="+mn-lt"/>
                          <a:cs typeface="Arial Narrow"/>
                        </a:rPr>
                        <a:t>960 GB</a:t>
                      </a:r>
                      <a:endParaRPr lang="en-US" sz="1100" dirty="0">
                        <a:latin typeface="+mn-lt"/>
                        <a:cs typeface="Arial Narrow"/>
                      </a:endParaRP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256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
        <p:nvSpPr>
          <p:cNvPr id="7" name="Rectangle 6"/>
          <p:cNvSpPr/>
          <p:nvPr/>
        </p:nvSpPr>
        <p:spPr bwMode="auto">
          <a:xfrm>
            <a:off x="6517904" y="1248472"/>
            <a:ext cx="1183153" cy="4892181"/>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7562" y="1026274"/>
            <a:ext cx="394564" cy="383516"/>
          </a:xfrm>
          <a:prstGeom prst="rect">
            <a:avLst/>
          </a:prstGeom>
        </p:spPr>
      </p:pic>
    </p:spTree>
    <p:extLst>
      <p:ext uri="{BB962C8B-B14F-4D97-AF65-F5344CB8AC3E}">
        <p14:creationId xmlns:p14="http://schemas.microsoft.com/office/powerpoint/2010/main" val="456232663"/>
      </p:ext>
    </p:extLst>
  </p:cSld>
  <p:clrMapOvr>
    <a:masterClrMapping/>
  </p:clrMapOvr>
  <p:transition xmlns:p14="http://schemas.microsoft.com/office/powerpoint/2010/mai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379" y="1411013"/>
            <a:ext cx="4779494" cy="2172497"/>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547585744"/>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52 / 52 / 33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8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3.5</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5.5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240,000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3.6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738813" y="2263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263446" y="1498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2979029" y="230867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3611746" y="195713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4" name="Straight Connector 3"/>
          <p:cNvCxnSpPr/>
          <p:nvPr/>
        </p:nvCxnSpPr>
        <p:spPr bwMode="auto">
          <a:xfrm flipV="1">
            <a:off x="2358488" y="1825776"/>
            <a:ext cx="1840462" cy="1512"/>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3077697" y="2261431"/>
            <a:ext cx="1827180" cy="648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64967" y="171713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4189043" y="182080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3081071" y="208336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895550" y="2091730"/>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37" name="Picture 36" descr="dark_Storage_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3491785863"/>
      </p:ext>
    </p:extLst>
  </p:cSld>
  <p:clrMapOvr>
    <a:masterClrMapping/>
  </p:clrMapOvr>
  <p:transition xmlns:p14="http://schemas.microsoft.com/office/powerpoint/2010/mai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1522" y="1411389"/>
            <a:ext cx="4837967" cy="2184888"/>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02288335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solidFill>
                            <a:schemeClr val="tx1"/>
                          </a:solidFill>
                          <a:latin typeface="+mn-lt"/>
                          <a:cs typeface="Arial Narrow"/>
                        </a:rPr>
                        <a:t>72 / 72 / 55 Gbps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latin typeface="+mn-lt"/>
                          <a:cs typeface="Arial Narrow"/>
                        </a:rPr>
                        <a:t>4.3 /</a:t>
                      </a:r>
                      <a:r>
                        <a:rPr lang="en-US" sz="1000" baseline="0" dirty="0" smtClean="0">
                          <a:solidFill>
                            <a:srgbClr val="000000"/>
                          </a:solidFill>
                          <a:latin typeface="+mn-lt"/>
                          <a:cs typeface="Arial Narrow"/>
                        </a:rPr>
                        <a:t> 13 Gbps</a:t>
                      </a:r>
                      <a:endParaRPr lang="en-US" sz="1000" dirty="0" smtClean="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679465"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518641"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940462"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4863983"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4</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37" name="Picture 36" descr="dark_Storage_120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4199815153"/>
      </p:ext>
    </p:extLst>
  </p:cSld>
  <p:clrMapOvr>
    <a:masterClrMapping/>
  </p:clrMapOvr>
  <p:transition xmlns:p14="http://schemas.microsoft.com/office/powerpoint/2010/mai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1447800"/>
            <a:ext cx="4876800" cy="215140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48035804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55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Antivirus Throughput (Proxy Based / Flow Based)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4.3</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13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12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4666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438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886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5029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pic>
        <p:nvPicPr>
          <p:cNvPr id="16"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smtClean="0"/>
              <a:t>8x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73150346"/>
      </p:ext>
    </p:extLst>
  </p:cSld>
  <p:clrMapOvr>
    <a:masterClrMapping/>
  </p:clrMapOvr>
  <p:transition xmlns:p14="http://schemas.microsoft.com/office/powerpoint/2010/mai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16x Gigabit </a:t>
            </a:r>
            <a:r>
              <a:rPr lang="en-US" sz="1200" dirty="0"/>
              <a:t>Accelerated SFP </a:t>
            </a:r>
            <a:r>
              <a:rPr lang="en-US" sz="1200" dirty="0" smtClean="0"/>
              <a:t>Slots </a:t>
            </a:r>
            <a:r>
              <a:rPr lang="en-US" sz="1200" dirty="0"/>
              <a:t>	</a:t>
            </a:r>
          </a:p>
          <a:p>
            <a:pPr marL="343047" indent="-343047" defTabSz="914417">
              <a:spcBef>
                <a:spcPct val="20000"/>
              </a:spcBef>
              <a:buFontTx/>
              <a:buChar char="•"/>
            </a:pPr>
            <a:r>
              <a:rPr lang="en-US" sz="1200" dirty="0" smtClean="0"/>
              <a:t>12x </a:t>
            </a:r>
            <a:r>
              <a:rPr lang="en-US" sz="1200" dirty="0"/>
              <a:t>10G </a:t>
            </a:r>
            <a:r>
              <a:rPr lang="en-US" sz="1200" dirty="0" smtClean="0"/>
              <a:t>accelerated SFP+ </a:t>
            </a:r>
            <a:r>
              <a:rPr lang="en-US" sz="1200" dirty="0"/>
              <a:t>Slots (2x transceivers default)</a:t>
            </a:r>
          </a:p>
          <a:p>
            <a:pPr marL="343047" indent="-343047" defTabSz="914417">
              <a:spcBef>
                <a:spcPct val="20000"/>
              </a:spcBef>
              <a:buFontTx/>
              <a:buChar char="•"/>
            </a:pPr>
            <a:r>
              <a:rPr lang="en-US" sz="1200" dirty="0"/>
              <a:t>2x </a:t>
            </a:r>
            <a:r>
              <a:rPr lang="en-US" sz="1200" dirty="0" smtClean="0"/>
              <a:t>GE RJ45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80305456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40/40/40Gbps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2.6/9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grpSp>
        <p:nvGrpSpPr>
          <p:cNvPr id="5" name="Group 4"/>
          <p:cNvGrpSpPr/>
          <p:nvPr/>
        </p:nvGrpSpPr>
        <p:grpSpPr>
          <a:xfrm>
            <a:off x="842652" y="1245522"/>
            <a:ext cx="4213262" cy="2348648"/>
            <a:chOff x="830440" y="1330999"/>
            <a:chExt cx="4213262" cy="2348648"/>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330999"/>
              <a:ext cx="525131" cy="21979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2" name="Group 1"/>
          <p:cNvGrpSpPr/>
          <p:nvPr/>
        </p:nvGrpSpPr>
        <p:grpSpPr>
          <a:xfrm>
            <a:off x="5918200" y="3063875"/>
            <a:ext cx="2683686" cy="753932"/>
            <a:chOff x="5918200" y="3063875"/>
            <a:chExt cx="2683686"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2" name="Picture 11"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3" name="Picture 12"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2244" y="3495675"/>
              <a:ext cx="569690" cy="312735"/>
            </a:xfrm>
            <a:prstGeom prst="rect">
              <a:avLst/>
            </a:prstGeom>
            <a:effectLst/>
          </p:spPr>
        </p:pic>
        <p:pic>
          <p:nvPicPr>
            <p:cNvPr id="14" name="Picture 13" descr="dark_DualPowerSupply.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5" name="Picture 14" descr="dark_DualDCSupplyOptio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grpSp>
      <p:pic>
        <p:nvPicPr>
          <p:cNvPr id="17" name="Picture 16"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Tree>
    <p:extLst>
      <p:ext uri="{BB962C8B-B14F-4D97-AF65-F5344CB8AC3E}">
        <p14:creationId xmlns:p14="http://schemas.microsoft.com/office/powerpoint/2010/main" val="21640238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48x 10G SFP+/GE SFP </a:t>
            </a:r>
            <a:r>
              <a:rPr lang="en-US" sz="1200" dirty="0"/>
              <a:t>Slots </a:t>
            </a:r>
            <a:endParaRPr lang="en-US" sz="1200" dirty="0" smtClean="0"/>
          </a:p>
          <a:p>
            <a:pPr marL="343047" indent="-343047" defTabSz="914417">
              <a:spcBef>
                <a:spcPct val="20000"/>
              </a:spcBef>
              <a:buFontTx/>
              <a:buChar char="•"/>
            </a:pPr>
            <a:r>
              <a:rPr lang="en-US" sz="1200" dirty="0" smtClean="0"/>
              <a:t>2x GE RJ45 Management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86973670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80/80/50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5.7</a:t>
                      </a:r>
                      <a:r>
                        <a:rPr lang="en-US" sz="1000" b="0" i="0" baseline="0" dirty="0" smtClean="0">
                          <a:solidFill>
                            <a:srgbClr val="36424A"/>
                          </a:solidFill>
                          <a:latin typeface="+mn-lt"/>
                        </a:rPr>
                        <a:t> </a:t>
                      </a:r>
                      <a:r>
                        <a:rPr lang="en-US" sz="1000" b="0" i="0" dirty="0" smtClean="0">
                          <a:solidFill>
                            <a:srgbClr val="36424A"/>
                          </a:solidFill>
                          <a:latin typeface="+mn-lt"/>
                        </a:rPr>
                        <a:t>/ 16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2" y="1509428"/>
            <a:ext cx="4508092" cy="83596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3" y="2488915"/>
            <a:ext cx="4509636" cy="924075"/>
          </a:xfrm>
          <a:prstGeom prst="rect">
            <a:avLst/>
          </a:prstGeom>
        </p:spPr>
      </p:pic>
      <p:sp>
        <p:nvSpPr>
          <p:cNvPr id="30" name="Oval 29"/>
          <p:cNvSpPr/>
          <p:nvPr/>
        </p:nvSpPr>
        <p:spPr bwMode="auto">
          <a:xfrm>
            <a:off x="1244182"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85867"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832788" y="2094708"/>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5832788" y="2325670"/>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3" name="Picture 2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7"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5" name="Picture 1" descr="dark_Storage_960gb.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7260877" y="307748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ark_2URackMou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spTree>
    <p:extLst>
      <p:ext uri="{BB962C8B-B14F-4D97-AF65-F5344CB8AC3E}">
        <p14:creationId xmlns:p14="http://schemas.microsoft.com/office/powerpoint/2010/main" val="38043831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sp>
        <p:nvSpPr>
          <p:cNvPr id="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Management &amp; HA port</a:t>
            </a:r>
            <a:r>
              <a:rPr lang="en-US" sz="1200" dirty="0"/>
              <a:t>	</a:t>
            </a:r>
          </a:p>
          <a:p>
            <a:pPr marL="343047" indent="-343047" defTabSz="914417">
              <a:spcBef>
                <a:spcPct val="20000"/>
              </a:spcBef>
              <a:buFontTx/>
              <a:buChar char="•"/>
            </a:pPr>
            <a:r>
              <a:rPr lang="en-US" sz="1200" dirty="0" smtClean="0"/>
              <a:t>12x 10G SFP+ Slots (</a:t>
            </a:r>
            <a:r>
              <a:rPr lang="en-US" sz="1200" dirty="0"/>
              <a:t>2x </a:t>
            </a:r>
            <a:r>
              <a:rPr lang="en-US" sz="1200" dirty="0" smtClean="0"/>
              <a:t>transceivers </a:t>
            </a:r>
            <a:r>
              <a:rPr lang="en-US" sz="1200" dirty="0"/>
              <a:t>default</a:t>
            </a:r>
            <a:r>
              <a:rPr lang="en-US" sz="1200" dirty="0" smtClean="0"/>
              <a:t>)</a:t>
            </a:r>
          </a:p>
          <a:p>
            <a:pPr marL="343047" indent="-343047" defTabSz="914417">
              <a:spcBef>
                <a:spcPct val="20000"/>
              </a:spcBef>
              <a:buFontTx/>
              <a:buChar char="•"/>
            </a:pPr>
            <a:r>
              <a:rPr lang="en-US" sz="1200" dirty="0" smtClean="0"/>
              <a:t>16x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34332316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60/60/60Gbps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5.8/18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235,000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a:stretch>
            <a:fillRect/>
          </a:stretch>
        </p:blipFill>
        <p:spPr>
          <a:xfrm>
            <a:off x="457200" y="1524000"/>
            <a:ext cx="4724400" cy="1777576"/>
          </a:xfrm>
          <a:prstGeom prst="rect">
            <a:avLst/>
          </a:prstGeom>
        </p:spPr>
      </p:pic>
      <p:sp>
        <p:nvSpPr>
          <p:cNvPr id="17" name="Oval 16"/>
          <p:cNvSpPr/>
          <p:nvPr/>
        </p:nvSpPr>
        <p:spPr bwMode="auto">
          <a:xfrm>
            <a:off x="5867400" y="1828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590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grpSp>
        <p:nvGrpSpPr>
          <p:cNvPr id="2" name="Group 1"/>
          <p:cNvGrpSpPr/>
          <p:nvPr/>
        </p:nvGrpSpPr>
        <p:grpSpPr>
          <a:xfrm>
            <a:off x="5918200" y="3048000"/>
            <a:ext cx="2652490" cy="753932"/>
            <a:chOff x="5918200" y="3063875"/>
            <a:chExt cx="2652490"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4" name="Picture 13" descr="dark_DualPowerSupply.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20" name="Picture 19" descr="dark_3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21" name="Picture 20" descr="dark_Storage_128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01000" y="3087683"/>
              <a:ext cx="569690" cy="312736"/>
            </a:xfrm>
            <a:prstGeom prst="rect">
              <a:avLst/>
            </a:prstGeom>
            <a:effectLst/>
          </p:spPr>
        </p:pic>
      </p:grpSp>
      <p:pic>
        <p:nvPicPr>
          <p:cNvPr id="22" name="Picture 21"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56452" y="3475513"/>
            <a:ext cx="568348" cy="316345"/>
          </a:xfrm>
          <a:prstGeom prst="rect">
            <a:avLst/>
          </a:prstGeom>
        </p:spPr>
      </p:pic>
      <p:pic>
        <p:nvPicPr>
          <p:cNvPr id="3" name="Picture 2" descr="dark_DB9_console.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701497" y="3479154"/>
            <a:ext cx="568719" cy="312704"/>
          </a:xfrm>
          <a:prstGeom prst="rect">
            <a:avLst/>
          </a:prstGeom>
        </p:spPr>
      </p:pic>
      <p:pic>
        <p:nvPicPr>
          <p:cNvPr id="23" name="Picture 22"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9677" y="3462287"/>
            <a:ext cx="580664" cy="324623"/>
          </a:xfrm>
          <a:prstGeom prst="rect">
            <a:avLst/>
          </a:prstGeom>
          <a:effectLst/>
        </p:spPr>
      </p:pic>
    </p:spTree>
    <p:extLst>
      <p:ext uri="{BB962C8B-B14F-4D97-AF65-F5344CB8AC3E}">
        <p14:creationId xmlns:p14="http://schemas.microsoft.com/office/powerpoint/2010/main" val="14188930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a:t>4 x </a:t>
            </a:r>
            <a:r>
              <a:rPr lang="en-US" sz="1200" dirty="0" smtClean="0"/>
              <a:t>40GE </a:t>
            </a:r>
            <a:r>
              <a:rPr lang="en-US" sz="1200" dirty="0"/>
              <a:t>QSFP Slots</a:t>
            </a:r>
            <a:br>
              <a:rPr lang="en-US" sz="1200" dirty="0"/>
            </a:br>
            <a:endParaRPr lang="en-US" sz="1200" dirty="0"/>
          </a:p>
          <a:p>
            <a:pPr marL="343047" indent="-343047" defTabSz="914417">
              <a:spcBef>
                <a:spcPct val="20000"/>
              </a:spcBef>
              <a:buFontTx/>
              <a:buChar char="•"/>
            </a:pPr>
            <a:r>
              <a:rPr lang="en-US" sz="1200" dirty="0" smtClean="0"/>
              <a:t>20 </a:t>
            </a:r>
            <a:r>
              <a:rPr lang="en-US" sz="1200" dirty="0"/>
              <a:t>x </a:t>
            </a:r>
            <a:r>
              <a:rPr lang="en-US" sz="1200" dirty="0" smtClean="0"/>
              <a:t>10GE SFP/+ Slots</a:t>
            </a:r>
          </a:p>
          <a:p>
            <a:pPr marL="343047" indent="-343047" defTabSz="914417">
              <a:spcBef>
                <a:spcPct val="20000"/>
              </a:spcBef>
              <a:buFontTx/>
              <a:buChar char="•"/>
            </a:pPr>
            <a:endParaRPr lang="en-US" sz="1200" dirty="0" smtClean="0"/>
          </a:p>
          <a:p>
            <a:pPr marL="343047" indent="-343047" defTabSz="914417">
              <a:spcBef>
                <a:spcPct val="20000"/>
              </a:spcBef>
              <a:buFontTx/>
              <a:buChar char="•"/>
            </a:pPr>
            <a:r>
              <a:rPr lang="en-US" sz="1200" dirty="0" smtClean="0"/>
              <a:t>8 ultra-low latency 10GE SFP+ Slots </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55141270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160/160/110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23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447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18777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3" name="Picture 22"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24" name="Picture 23"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25"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5169" y="3468923"/>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dark_3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94606" y="3073751"/>
            <a:ext cx="569690" cy="312735"/>
          </a:xfrm>
          <a:prstGeom prst="rect">
            <a:avLst/>
          </a:prstGeom>
          <a:effectLst/>
        </p:spPr>
      </p:pic>
      <p:pic>
        <p:nvPicPr>
          <p:cNvPr id="27" name="Picture 26" descr="dark_forticarri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71472" y="3471183"/>
            <a:ext cx="568348" cy="316345"/>
          </a:xfrm>
          <a:prstGeom prst="rect">
            <a:avLst/>
          </a:prstGeom>
        </p:spPr>
      </p:pic>
      <p:pic>
        <p:nvPicPr>
          <p:cNvPr id="28" name="Picture 1" descr="dark_Storage_96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61072" y="3072787"/>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dark_port_40G.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020360" y="307941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r:embed="rId9"/>
          <a:stretch>
            <a:fillRect/>
          </a:stretch>
        </p:blipFill>
        <p:spPr>
          <a:xfrm>
            <a:off x="685800" y="1828800"/>
            <a:ext cx="4707990" cy="1447800"/>
          </a:xfrm>
          <a:prstGeom prst="rect">
            <a:avLst/>
          </a:prstGeom>
          <a:effectLst/>
        </p:spPr>
      </p:pic>
      <p:sp>
        <p:nvSpPr>
          <p:cNvPr id="31" name="Oval 30"/>
          <p:cNvSpPr/>
          <p:nvPr/>
        </p:nvSpPr>
        <p:spPr bwMode="auto">
          <a:xfrm>
            <a:off x="13716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20574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7338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67400" y="2743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4819462"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1"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21222" y="3461466"/>
            <a:ext cx="580664" cy="324623"/>
          </a:xfrm>
          <a:prstGeom prst="rect">
            <a:avLst/>
          </a:prstGeom>
          <a:effectLst/>
        </p:spPr>
      </p:pic>
    </p:spTree>
    <p:extLst>
      <p:ext uri="{BB962C8B-B14F-4D97-AF65-F5344CB8AC3E}">
        <p14:creationId xmlns:p14="http://schemas.microsoft.com/office/powerpoint/2010/main" val="16323654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37" name="Rectangle 36"/>
          <p:cNvSpPr/>
          <p:nvPr/>
        </p:nvSpPr>
        <p:spPr bwMode="auto">
          <a:xfrm>
            <a:off x="457200" y="5582977"/>
            <a:ext cx="8229600" cy="436584"/>
          </a:xfrm>
          <a:prstGeom prst="rect">
            <a:avLst/>
          </a:prstGeom>
          <a:solidFill>
            <a:schemeClr val="tx1">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38" name="Rectangle 37"/>
          <p:cNvSpPr/>
          <p:nvPr/>
        </p:nvSpPr>
        <p:spPr bwMode="auto">
          <a:xfrm>
            <a:off x="457200" y="2526892"/>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39" name="Rectangle 38"/>
          <p:cNvSpPr/>
          <p:nvPr/>
        </p:nvSpPr>
        <p:spPr bwMode="auto">
          <a:xfrm>
            <a:off x="457200" y="2090308"/>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0" name="Rectangle 39"/>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3122234"/>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44" name="Text Placeholder 29"/>
          <p:cNvSpPr txBox="1">
            <a:spLocks/>
          </p:cNvSpPr>
          <p:nvPr/>
        </p:nvSpPr>
        <p:spPr>
          <a:xfrm>
            <a:off x="4656329" y="3122234"/>
            <a:ext cx="4030471" cy="2460743"/>
          </a:xfrm>
          <a:prstGeom prst="rect">
            <a:avLst/>
          </a:prstGeom>
        </p:spPr>
        <p:txBody>
          <a:bodyPr vert="horz" lIns="0" tIns="45720" rIns="0" bIns="45720" rtlCol="0">
            <a:normAutofit/>
          </a:bodyPr>
          <a:lstStyle/>
          <a:p>
            <a:pPr marL="173038" marR="0" lvl="0" indent="-173038" defTabSz="914400" eaLnBrk="0" fontAlgn="auto" latinLnBrk="0" hangingPunct="0">
              <a:lnSpc>
                <a:spcPct val="100000"/>
              </a:lnSpc>
              <a:spcBef>
                <a:spcPct val="20000"/>
              </a:spcBef>
              <a:spcAft>
                <a:spcPts val="0"/>
              </a:spcAft>
              <a:buClr>
                <a:srgbClr val="FF0000"/>
              </a:buClr>
              <a:buSzPct val="100000"/>
              <a:buFontTx/>
              <a:buNone/>
              <a:tabLst/>
              <a:defRPr/>
            </a:pPr>
            <a:r>
              <a:rPr kumimoji="0" lang="en-US" sz="1600" b="1" i="0" u="none" strike="noStrike" kern="0" cap="none" spc="0" normalizeH="0" baseline="0" noProof="0" dirty="0" smtClean="0">
                <a:ln>
                  <a:noFill/>
                </a:ln>
                <a:solidFill>
                  <a:srgbClr val="2B2B2B"/>
                </a:solidFill>
                <a:effectLst/>
                <a:uLnTx/>
                <a:uFillTx/>
                <a:latin typeface="+mn-lt"/>
                <a:cs typeface="HelveticaNeue Condensed"/>
              </a:rPr>
              <a:t>Fortinet Premium Services</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cs typeface="HelveticaNeue Condensed"/>
              </a:rPr>
              <a:t>Enhanced </a:t>
            </a:r>
            <a:r>
              <a:rPr kumimoji="0" lang="en-US" sz="1500" b="0" i="0" u="none" strike="noStrike" kern="0" cap="none" spc="0" normalizeH="0" baseline="0" noProof="0" dirty="0" err="1" smtClean="0">
                <a:ln>
                  <a:noFill/>
                </a:ln>
                <a:solidFill>
                  <a:srgbClr val="1B232A"/>
                </a:solidFill>
                <a:effectLst/>
                <a:uLnTx/>
                <a:uFillTx/>
                <a:latin typeface="+mn-lt"/>
                <a:cs typeface="HelveticaNeue Condensed"/>
              </a:rPr>
              <a:t>SLAs</a:t>
            </a:r>
            <a:r>
              <a:rPr kumimoji="0" lang="en-US" sz="1500" b="0" i="0" u="none" strike="noStrike" kern="0" cap="none" spc="0" normalizeH="0" baseline="0" noProof="0" dirty="0" smtClean="0">
                <a:ln>
                  <a:noFill/>
                </a:ln>
                <a:solidFill>
                  <a:srgbClr val="1B232A"/>
                </a:solidFill>
                <a:effectLst/>
                <a:uLnTx/>
                <a:uFillTx/>
                <a:latin typeface="+mn-lt"/>
                <a:cs typeface="HelveticaNeue Condensed"/>
              </a:rPr>
              <a:t> and TAM</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endParaRPr kumimoji="0" lang="en-US" sz="1500" b="0" i="0" u="none" strike="noStrike" kern="0" cap="none" spc="0" normalizeH="0" baseline="0" noProof="0" dirty="0" smtClean="0">
              <a:ln>
                <a:noFill/>
              </a:ln>
              <a:solidFill>
                <a:srgbClr val="1B232A"/>
              </a:solidFill>
              <a:effectLst/>
              <a:uLnTx/>
              <a:uFillTx/>
              <a:latin typeface="+mn-lt"/>
              <a:cs typeface="HelveticaNeue Condensed"/>
            </a:endParaRPr>
          </a:p>
          <a:p>
            <a:pPr marL="173038" marR="0" lvl="0" indent="-173038" defTabSz="914400" eaLnBrk="0" fontAlgn="auto" latinLnBrk="0" hangingPunct="0">
              <a:lnSpc>
                <a:spcPct val="100000"/>
              </a:lnSpc>
              <a:spcBef>
                <a:spcPct val="20000"/>
              </a:spcBef>
              <a:spcAft>
                <a:spcPts val="0"/>
              </a:spcAft>
              <a:buClr>
                <a:srgbClr val="FF0000"/>
              </a:buClr>
              <a:buSzPct val="100000"/>
              <a:buFontTx/>
              <a:buNone/>
              <a:tabLst/>
              <a:defRPr/>
            </a:pPr>
            <a:r>
              <a:rPr kumimoji="0" lang="en-US" sz="1600" b="1" i="0" u="none" strike="noStrike" kern="0" cap="none" spc="0" normalizeH="0" baseline="0" noProof="0" dirty="0" smtClean="0">
                <a:ln>
                  <a:noFill/>
                </a:ln>
                <a:solidFill>
                  <a:srgbClr val="2B2B2B"/>
                </a:solidFill>
                <a:effectLst/>
                <a:uLnTx/>
                <a:uFillTx/>
                <a:latin typeface="+mn-lt"/>
                <a:cs typeface="HelveticaNeue Condensed"/>
              </a:rPr>
              <a:t>Fortinet Prof. and Consultation Services</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cs typeface="HelveticaNeue Condensed"/>
              </a:rPr>
              <a:t>Design and Implementation</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endParaRPr kumimoji="0" lang="en-US" sz="1600" b="1" i="0" u="none" strike="noStrike" kern="0" cap="none" spc="0" normalizeH="0" baseline="0" noProof="0" dirty="0" smtClean="0">
              <a:ln>
                <a:noFill/>
              </a:ln>
              <a:solidFill>
                <a:srgbClr val="DC291E"/>
              </a:solidFill>
              <a:effectLst/>
              <a:uLnTx/>
              <a:uFillTx/>
              <a:latin typeface="+mn-lt"/>
              <a:ea typeface="+mn-ea"/>
              <a:cs typeface="HelveticaNeue Condensed"/>
            </a:endParaRP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r>
              <a:rPr kumimoji="0" lang="en-US" sz="1600" b="1" i="0" u="none" strike="noStrike" kern="0" cap="none" spc="0" normalizeH="0" baseline="0" noProof="0" dirty="0" smtClean="0">
                <a:ln>
                  <a:noFill/>
                </a:ln>
                <a:solidFill>
                  <a:srgbClr val="2B2B2B"/>
                </a:solidFill>
                <a:effectLst/>
                <a:uLnTx/>
                <a:uFillTx/>
                <a:latin typeface="+mn-lt"/>
                <a:ea typeface="+mn-ea"/>
                <a:cs typeface="HelveticaNeue Condensed"/>
              </a:rPr>
              <a:t>Certification &amp; Customized Courses</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In-depth </a:t>
            </a:r>
            <a:r>
              <a:rPr kumimoji="0" lang="en-US" sz="1500" b="0" i="0" u="none" strike="noStrike" kern="0" cap="none" spc="0" normalizeH="0" baseline="0" noProof="0" dirty="0" smtClean="0">
                <a:ln>
                  <a:noFill/>
                </a:ln>
                <a:solidFill>
                  <a:srgbClr val="1B232A"/>
                </a:solidFill>
                <a:effectLst/>
                <a:uLnTx/>
                <a:uFillTx/>
                <a:latin typeface="+mn-lt"/>
                <a:cs typeface="HelveticaNeue Condensed"/>
              </a:rPr>
              <a:t>T</a:t>
            </a: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raining Sessions</a:t>
            </a:r>
          </a:p>
          <a:p>
            <a:pPr marL="173038" marR="0" lvl="0" indent="-173038" algn="l" defTabSz="914400" rtl="0" eaLnBrk="0" fontAlgn="base" latinLnBrk="0" hangingPunct="0">
              <a:lnSpc>
                <a:spcPct val="100000"/>
              </a:lnSpc>
              <a:spcBef>
                <a:spcPct val="20000"/>
              </a:spcBef>
              <a:spcAft>
                <a:spcPct val="0"/>
              </a:spcAft>
              <a:buClr>
                <a:srgbClr val="FF0000"/>
              </a:buClr>
              <a:buSzPct val="100000"/>
              <a:buFontTx/>
              <a:buNone/>
              <a:tabLst/>
              <a:defRPr/>
            </a:pP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
        <p:nvSpPr>
          <p:cNvPr id="45" name="Rounded Rectangle 44"/>
          <p:cNvSpPr/>
          <p:nvPr/>
        </p:nvSpPr>
        <p:spPr bwMode="auto">
          <a:xfrm>
            <a:off x="1056567" y="4190961"/>
            <a:ext cx="3295515" cy="505619"/>
          </a:xfrm>
          <a:prstGeom prst="roundRect">
            <a:avLst/>
          </a:prstGeom>
          <a:solidFill>
            <a:schemeClr val="tx1">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1" i="0" u="none" strike="noStrike" kern="0" cap="none" spc="0" normalizeH="0" baseline="0" noProof="0" dirty="0" smtClean="0">
                <a:ln>
                  <a:noFill/>
                </a:ln>
                <a:solidFill>
                  <a:srgbClr val="FFFFFF"/>
                </a:solidFill>
                <a:effectLst/>
                <a:uLnTx/>
                <a:uFillTx/>
                <a:latin typeface="Calibri"/>
                <a:ea typeface="Calibri"/>
                <a:cs typeface="Calibri"/>
              </a:rPr>
              <a:t>8x5 Enhanced: </a:t>
            </a: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8x5 Support, Return and Replace, Firmware Upgrades</a:t>
            </a:r>
            <a:endParaRPr kumimoji="0" lang="en-US" sz="1100" b="0" i="0" u="none" strike="noStrike" kern="0" cap="none" spc="0" normalizeH="0" baseline="0" noProof="0" dirty="0">
              <a:ln>
                <a:noFill/>
              </a:ln>
              <a:solidFill>
                <a:srgbClr val="FFFFFF"/>
              </a:solidFill>
              <a:effectLst/>
              <a:uLnTx/>
              <a:uFillTx/>
              <a:latin typeface="Arial" charset="0"/>
            </a:endParaRPr>
          </a:p>
        </p:txBody>
      </p:sp>
      <p:sp>
        <p:nvSpPr>
          <p:cNvPr id="46" name="Rounded Rectangle 45"/>
          <p:cNvSpPr/>
          <p:nvPr/>
        </p:nvSpPr>
        <p:spPr bwMode="auto">
          <a:xfrm>
            <a:off x="1056567" y="4809688"/>
            <a:ext cx="3295515" cy="505619"/>
          </a:xfrm>
          <a:prstGeom prst="roundRect">
            <a:avLst/>
          </a:prstGeom>
          <a:solidFill>
            <a:schemeClr val="tx1">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1" i="0" u="none" strike="noStrike" kern="0" cap="none" spc="0" normalizeH="0" baseline="0" noProof="0" dirty="0" smtClean="0">
                <a:ln>
                  <a:noFill/>
                </a:ln>
                <a:solidFill>
                  <a:srgbClr val="FFFFFF"/>
                </a:solidFill>
                <a:effectLst/>
                <a:uLnTx/>
                <a:uFillTx/>
                <a:latin typeface="Calibri"/>
                <a:ea typeface="Calibri"/>
                <a:cs typeface="Calibri"/>
              </a:rPr>
              <a:t>24x7 Comprehensive:</a:t>
            </a: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 24x7 Support, Advanced </a:t>
            </a:r>
          </a:p>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Hardware  Replacement (NBD), Firmware Upgrades</a:t>
            </a:r>
            <a:endParaRPr kumimoji="0" lang="en-US" sz="1100" b="0" i="0" u="none" strike="noStrike" kern="0" cap="none" spc="0" normalizeH="0" baseline="0" noProof="0" dirty="0">
              <a:ln>
                <a:noFill/>
              </a:ln>
              <a:solidFill>
                <a:srgbClr val="FFFFFF"/>
              </a:solidFill>
              <a:effectLst/>
              <a:uLnTx/>
              <a:uFillTx/>
              <a:latin typeface="Arial" charset="0"/>
            </a:endParaRPr>
          </a:p>
        </p:txBody>
      </p:sp>
      <p:pic>
        <p:nvPicPr>
          <p:cNvPr id="47" name="Picture 46" descr="FortiCare-Male_Lt-s.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130" y="4190961"/>
            <a:ext cx="792956" cy="871537"/>
          </a:xfrm>
          <a:prstGeom prst="rect">
            <a:avLst/>
          </a:prstGeom>
        </p:spPr>
      </p:pic>
      <p:sp>
        <p:nvSpPr>
          <p:cNvPr id="43" name="Text Placeholder 29"/>
          <p:cNvSpPr>
            <a:spLocks noGrp="1"/>
          </p:cNvSpPr>
          <p:nvPr>
            <p:ph type="body" sz="quarter" idx="4294967295"/>
          </p:nvPr>
        </p:nvSpPr>
        <p:spPr bwMode="auto">
          <a:xfrm>
            <a:off x="802105" y="3122613"/>
            <a:ext cx="3729790"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rgbClr val="2B2B2B"/>
                </a:solidFill>
                <a:effectLst/>
                <a:uLnTx/>
                <a:uFillTx/>
                <a:latin typeface="+mn-lt"/>
              </a:rPr>
              <a:t>FortiCare</a:t>
            </a:r>
            <a:endParaRPr kumimoji="0" lang="en-US" sz="1600" b="1" i="0" u="none" strike="noStrike" kern="0" cap="none" spc="0" normalizeH="0" baseline="0" noProof="0" dirty="0" smtClean="0">
              <a:ln>
                <a:noFill/>
              </a:ln>
              <a:solidFill>
                <a:srgbClr val="2B2B2B"/>
              </a:solidFill>
              <a:effectLst/>
              <a:uLnTx/>
              <a:uFillTx/>
              <a:latin typeface="+mn-lt"/>
            </a:endParaRPr>
          </a:p>
          <a:p>
            <a:pPr marR="0" lvl="0" defTabSz="914400" eaLnBrk="1" fontAlgn="auto" latinLnBrk="0" hangingPunct="1">
              <a:lnSpc>
                <a:spcPct val="100000"/>
              </a:lnSpc>
              <a:spcBef>
                <a:spcPts val="0"/>
              </a:spcBef>
              <a:spcAft>
                <a:spcPts val="0"/>
              </a:spcAft>
              <a:buSzTx/>
              <a:buFont typeface="Arial"/>
              <a:buChar char="•"/>
              <a:tabLst/>
              <a:defRPr/>
            </a:pPr>
            <a:r>
              <a:rPr kumimoji="0" lang="en-US" sz="1500" b="0" i="0" u="none" strike="noStrike" kern="0" cap="none" spc="0" normalizeH="0" baseline="0" noProof="0" dirty="0" smtClean="0">
                <a:ln>
                  <a:noFill/>
                </a:ln>
                <a:solidFill>
                  <a:sysClr val="windowText" lastClr="000000"/>
                </a:solidFill>
                <a:effectLst/>
                <a:uLnTx/>
                <a:uFillTx/>
                <a:latin typeface="+mn-lt"/>
              </a:rPr>
              <a:t>Standard and extended hardware, software and support packages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114001531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810d.ti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61889" y="3043705"/>
            <a:ext cx="2601354" cy="731659"/>
          </a:xfrm>
          <a:prstGeom prst="rect">
            <a:avLst/>
          </a:prstGeom>
        </p:spPr>
      </p:pic>
      <p:pic>
        <p:nvPicPr>
          <p:cNvPr id="2" name="Picture 1" descr="FG-3810D Front.pdf"/>
          <p:cNvPicPr>
            <a:picLocks noChangeAspect="1"/>
          </p:cNvPicPr>
          <p:nvPr/>
        </p:nvPicPr>
        <p:blipFill>
          <a:blip>
            <a:extLst>
              <a:ext uri="{28A0092B-C50C-407E-A947-70E740481C1C}">
                <a14:useLocalDpi xmlns:a14="http://schemas.microsoft.com/office/drawing/2010/main" val="0"/>
              </a:ext>
            </a:extLst>
          </a:blip>
          <a:stretch>
            <a:fillRect/>
          </a:stretch>
        </p:blipFill>
        <p:spPr>
          <a:xfrm>
            <a:off x="692729" y="1763569"/>
            <a:ext cx="4733636" cy="1458426"/>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smtClean="0"/>
              <a:t>6 </a:t>
            </a:r>
            <a:r>
              <a:rPr lang="en-US" sz="1200" dirty="0"/>
              <a:t>x </a:t>
            </a:r>
            <a:r>
              <a:rPr lang="en-US" sz="1200" dirty="0" smtClean="0"/>
              <a:t>100GE CFP2 </a:t>
            </a:r>
            <a:r>
              <a:rPr lang="en-US" sz="1200" dirty="0"/>
              <a:t>Slots</a:t>
            </a:r>
            <a:br>
              <a:rPr lang="en-US" sz="1200" dirty="0"/>
            </a:b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00327817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320/320/175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95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135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79415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2405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1256146" y="318423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246582" y="318423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4" name="Picture 33"/>
          <p:cNvPicPr>
            <a:picLocks noChangeAspect="1"/>
          </p:cNvPicPr>
          <p:nvPr/>
        </p:nvPicPr>
        <p:blipFill>
          <a:blip r:embed="rId3"/>
          <a:stretch>
            <a:fillRect/>
          </a:stretch>
        </p:blipFill>
        <p:spPr>
          <a:xfrm>
            <a:off x="2864882" y="188495"/>
            <a:ext cx="533400" cy="533400"/>
          </a:xfrm>
          <a:prstGeom prst="rect">
            <a:avLst/>
          </a:prstGeom>
        </p:spPr>
      </p:pic>
    </p:spTree>
    <p:extLst>
      <p:ext uri="{BB962C8B-B14F-4D97-AF65-F5344CB8AC3E}">
        <p14:creationId xmlns:p14="http://schemas.microsoft.com/office/powerpoint/2010/main" val="7214233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FortiGate 3950B</a:t>
            </a:r>
            <a:endParaRPr lang="en-US" b="0" i="0" dirty="0"/>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0023" y="1180241"/>
            <a:ext cx="3297018" cy="2714579"/>
          </a:xfrm>
          <a:prstGeom prst="rect">
            <a:avLst/>
          </a:prstGeom>
        </p:spPr>
      </p:pic>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4x NP Accelerated </a:t>
            </a:r>
            <a:r>
              <a:rPr lang="en-US" sz="1200" dirty="0" smtClean="0"/>
              <a:t>GE </a:t>
            </a:r>
            <a:r>
              <a:rPr lang="en-US" sz="1200" dirty="0"/>
              <a:t>SFP Slot	</a:t>
            </a:r>
          </a:p>
          <a:p>
            <a:pPr marL="343047" indent="-343047" defTabSz="914417">
              <a:spcBef>
                <a:spcPct val="20000"/>
              </a:spcBef>
              <a:buFontTx/>
              <a:buChar char="•"/>
            </a:pPr>
            <a:r>
              <a:rPr lang="en-US" sz="1200" dirty="0"/>
              <a:t>2x Non-Accelerated </a:t>
            </a:r>
            <a:r>
              <a:rPr lang="en-US" sz="1200" dirty="0" smtClean="0"/>
              <a:t>GE RJ45 </a:t>
            </a:r>
            <a:r>
              <a:rPr lang="en-US" sz="1200" dirty="0"/>
              <a:t>Interfaces</a:t>
            </a:r>
          </a:p>
          <a:p>
            <a:pPr marL="343047" indent="-343047" defTabSz="914417">
              <a:spcBef>
                <a:spcPct val="20000"/>
              </a:spcBef>
              <a:buFontTx/>
              <a:buChar char="•"/>
            </a:pPr>
            <a:r>
              <a:rPr lang="en-US" sz="1200" dirty="0"/>
              <a:t>5x Fortinet Mezzanine Card (FMC) Expansion </a:t>
            </a:r>
            <a:r>
              <a:rPr lang="en-US" sz="1200" dirty="0" smtClean="0"/>
              <a:t>Slot</a:t>
            </a:r>
          </a:p>
          <a:p>
            <a:pPr defTabSz="914417">
              <a:spcBef>
                <a:spcPct val="20000"/>
              </a:spcBef>
            </a:pPr>
            <a:endParaRPr lang="en-US" sz="1200" dirty="0" smtClean="0"/>
          </a:p>
        </p:txBody>
      </p:sp>
      <p:graphicFrame>
        <p:nvGraphicFramePr>
          <p:cNvPr id="10" name="Content Placeholder 4"/>
          <p:cNvGraphicFramePr>
            <a:graphicFrameLocks/>
          </p:cNvGraphicFramePr>
          <p:nvPr>
            <p:extLst>
              <p:ext uri="{D42A27DB-BD31-4B8C-83A1-F6EECF244321}">
                <p14:modId xmlns:p14="http://schemas.microsoft.com/office/powerpoint/2010/main" val="379391567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302875"/>
                <a:gridCol w="1850025"/>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20/20/20 – 120/120/120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5-20</a:t>
                      </a:r>
                      <a:r>
                        <a:rPr lang="en-US" sz="1000" b="0" i="0" baseline="0" dirty="0" smtClean="0">
                          <a:latin typeface="+mn-lt"/>
                        </a:rPr>
                        <a:t>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4/5-15</a:t>
                      </a:r>
                      <a:r>
                        <a:rPr lang="en-US" sz="1000" b="0" i="0" baseline="0" dirty="0" smtClean="0">
                          <a:latin typeface="+mn-lt"/>
                        </a:rPr>
                        <a:t>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250,000-300,000*</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8 – 50.5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1.2 G</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25,000</a:t>
                      </a:r>
                      <a:endParaRPr lang="en-US" sz="1000" b="0" i="0" dirty="0">
                        <a:latin typeface="+mn-lt"/>
                      </a:endParaRPr>
                    </a:p>
                  </a:txBody>
                  <a:tcPr marL="61703" marR="61703" marT="34706" marB="34706" anchor="ctr" horzOverflow="overflow"/>
                </a:tc>
              </a:tr>
            </a:tbl>
          </a:graphicData>
        </a:graphic>
      </p:graphicFrame>
      <p:grpSp>
        <p:nvGrpSpPr>
          <p:cNvPr id="3" name="Group 2"/>
          <p:cNvGrpSpPr/>
          <p:nvPr/>
        </p:nvGrpSpPr>
        <p:grpSpPr>
          <a:xfrm>
            <a:off x="5918200" y="3063875"/>
            <a:ext cx="2683686" cy="754221"/>
            <a:chOff x="5918200" y="3063875"/>
            <a:chExt cx="2683686" cy="754221"/>
          </a:xfrm>
        </p:grpSpPr>
        <p:pic>
          <p:nvPicPr>
            <p:cNvPr id="19" name="Picture 18" descr="dark_3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11" name="Picture 10"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0100" y="3471527"/>
              <a:ext cx="673935" cy="346569"/>
            </a:xfrm>
            <a:prstGeom prst="rect">
              <a:avLst/>
            </a:prstGeom>
            <a:effectLst/>
          </p:spPr>
        </p:pic>
        <p:pic>
          <p:nvPicPr>
            <p:cNvPr id="13" name="Picture 12"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6" name="Picture 15"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7" name="Picture 16"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pic>
          <p:nvPicPr>
            <p:cNvPr id="18" name="Picture 17" descr="dark_Storage_256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92505" y="3497274"/>
              <a:ext cx="569690" cy="312735"/>
            </a:xfrm>
            <a:prstGeom prst="rect">
              <a:avLst/>
            </a:prstGeom>
            <a:effectLst/>
          </p:spPr>
        </p:pic>
      </p:grpSp>
      <p:pic>
        <p:nvPicPr>
          <p:cNvPr id="14" name="Picture 13"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
        <p:nvSpPr>
          <p:cNvPr id="4" name="TextBox 3"/>
          <p:cNvSpPr txBox="1"/>
          <p:nvPr/>
        </p:nvSpPr>
        <p:spPr>
          <a:xfrm>
            <a:off x="457200" y="6186905"/>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2110133135"/>
      </p:ext>
    </p:extLst>
  </p:cSld>
  <p:clrMapOvr>
    <a:masterClrMapping/>
  </p:clrMapOvr>
  <p:transition xmlns:p14="http://schemas.microsoft.com/office/powerpoint/2010/mai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b="0" i="0" dirty="0" smtClean="0"/>
              <a:t>FortiGate 3950B Modules</a:t>
            </a:r>
            <a:endParaRPr lang="en-US" b="0" i="0" dirty="0"/>
          </a:p>
        </p:txBody>
      </p:sp>
      <p:graphicFrame>
        <p:nvGraphicFramePr>
          <p:cNvPr id="9" name="Table 8"/>
          <p:cNvGraphicFramePr>
            <a:graphicFrameLocks noGrp="1"/>
          </p:cNvGraphicFramePr>
          <p:nvPr>
            <p:extLst>
              <p:ext uri="{D42A27DB-BD31-4B8C-83A1-F6EECF244321}">
                <p14:modId xmlns:p14="http://schemas.microsoft.com/office/powerpoint/2010/main" val="1767578899"/>
              </p:ext>
            </p:extLst>
          </p:nvPr>
        </p:nvGraphicFramePr>
        <p:xfrm>
          <a:off x="2873558" y="1538904"/>
          <a:ext cx="5808494" cy="3855928"/>
        </p:xfrm>
        <a:graphic>
          <a:graphicData uri="http://schemas.openxmlformats.org/drawingml/2006/table">
            <a:tbl>
              <a:tblPr firstRow="1" bandRow="1">
                <a:effectLst/>
                <a:tableStyleId>{073A0DAA-6AF3-43AB-8588-CEC1D06C72B9}</a:tableStyleId>
              </a:tblPr>
              <a:tblGrid>
                <a:gridCol w="1065479"/>
                <a:gridCol w="948603"/>
                <a:gridCol w="948603"/>
                <a:gridCol w="948603"/>
                <a:gridCol w="948603"/>
                <a:gridCol w="948603"/>
              </a:tblGrid>
              <a:tr h="344423">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FMC-XD2</a:t>
                      </a:r>
                    </a:p>
                  </a:txBody>
                  <a:tcPr anchor="ctr">
                    <a:solidFill>
                      <a:srgbClr val="3C3C3C"/>
                    </a:solidFill>
                  </a:tcPr>
                </a:tc>
                <a:tc>
                  <a:txBody>
                    <a:bodyPr/>
                    <a:lstStyle/>
                    <a:p>
                      <a:pPr algn="ctr"/>
                      <a:r>
                        <a:rPr lang="en-US" sz="1300" dirty="0" smtClean="0"/>
                        <a:t>FMC-XG2</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FMC-F20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FMC-C20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FMC-XH0</a:t>
                      </a:r>
                    </a:p>
                  </a:txBody>
                  <a:tcPr anchor="ctr">
                    <a:solidFill>
                      <a:srgbClr val="3C3C3C"/>
                    </a:solidFill>
                  </a:tcPr>
                </a:tc>
              </a:tr>
              <a:tr h="7023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a:t>
                      </a:r>
                      <a:r>
                        <a:rPr lang="en-US" sz="1100" b="1" baseline="0" dirty="0" smtClean="0">
                          <a:solidFill>
                            <a:srgbClr val="FFFFFF"/>
                          </a:solidFill>
                        </a:rPr>
                        <a:t> </a:t>
                      </a:r>
                      <a:r>
                        <a:rPr lang="en-US" sz="1100" b="1" dirty="0" smtClean="0">
                          <a:solidFill>
                            <a:srgbClr val="FFFFFF"/>
                          </a:solidFill>
                        </a:rPr>
                        <a:t>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20 / 20 /20 Gbps</a:t>
                      </a:r>
                    </a:p>
                  </a:txBody>
                  <a:tcPr anchor="ctr"/>
                </a:tc>
                <a:tc>
                  <a:txBody>
                    <a:bodyPr/>
                    <a:lstStyle/>
                    <a:p>
                      <a:pPr algn="ctr"/>
                      <a:r>
                        <a:rPr lang="en-US" sz="1100" dirty="0" smtClean="0"/>
                        <a:t>18 / 17 / 4.5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algn="ctr"/>
                      <a:r>
                        <a:rPr lang="en-US" sz="1100" dirty="0" smtClean="0"/>
                        <a:t>19</a:t>
                      </a:r>
                      <a:r>
                        <a:rPr lang="en-US" sz="1100" baseline="0" dirty="0" smtClean="0"/>
                        <a:t> / 19 / 10.5 Gbps</a:t>
                      </a:r>
                      <a:endParaRPr lang="en-US" sz="1100" dirty="0" smtClean="0"/>
                    </a:p>
                  </a:txBody>
                  <a:tcPr anchor="ctr" horzOverflow="overflow"/>
                </a:tc>
              </a:tr>
              <a:tr h="610333">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baseline="0" dirty="0" smtClean="0"/>
                        <a:t>8 Gbps</a:t>
                      </a:r>
                      <a:endParaRPr lang="en-US" sz="1100" dirty="0"/>
                    </a:p>
                  </a:txBody>
                  <a:tcPr anchor="ctr" horzOverflow="overflow"/>
                </a:tc>
                <a:tc>
                  <a:txBody>
                    <a:bodyPr/>
                    <a:lstStyle/>
                    <a:p>
                      <a:pPr algn="ctr"/>
                      <a:r>
                        <a:rPr lang="en-US" sz="1100" dirty="0" smtClean="0"/>
                        <a:t>6 Gbps</a:t>
                      </a:r>
                      <a:endParaRPr lang="en-US" sz="1100" dirty="0"/>
                    </a:p>
                  </a:txBody>
                  <a:tcPr anchor="ctr"/>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16.5 Gbps</a:t>
                      </a:r>
                      <a:endParaRPr lang="en-US" sz="1100" dirty="0"/>
                    </a:p>
                  </a:txBody>
                  <a:tcPr anchor="ctr"/>
                </a:tc>
              </a:tr>
              <a:tr h="610333">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a:t>
                      </a:r>
                      <a:endParaRPr lang="en-US" sz="1100" dirty="0"/>
                    </a:p>
                  </a:txBody>
                  <a:tcPr anchor="ctr"/>
                </a:tc>
                <a:tc>
                  <a:txBody>
                    <a:bodyPr/>
                    <a:lstStyle/>
                    <a:p>
                      <a:pPr algn="ctr"/>
                      <a:r>
                        <a:rPr lang="en-US" sz="1100" dirty="0" smtClean="0"/>
                        <a:t>2.5 Gbps</a:t>
                      </a:r>
                      <a:endParaRPr lang="en-US" sz="1100" dirty="0"/>
                    </a:p>
                  </a:txBody>
                  <a:tcPr anchor="ctr" horzOverflow="overflow"/>
                </a:tc>
                <a:tc>
                  <a:txBody>
                    <a:bodyPr/>
                    <a:lstStyle/>
                    <a:p>
                      <a:pPr algn="ctr"/>
                      <a:r>
                        <a:rPr lang="en-US" sz="1100" dirty="0" smtClean="0"/>
                        <a:t>-</a:t>
                      </a:r>
                      <a:endParaRPr lang="en-US" sz="1100" dirty="0"/>
                    </a:p>
                  </a:txBody>
                  <a:tcPr anchor="ctr"/>
                </a:tc>
                <a:tc>
                  <a:txBody>
                    <a:bodyPr/>
                    <a:lstStyle/>
                    <a:p>
                      <a:pPr algn="ctr"/>
                      <a:r>
                        <a:rPr lang="en-US" sz="1100" dirty="0" smtClean="0"/>
                        <a:t>-</a:t>
                      </a:r>
                      <a:endParaRPr lang="en-US" sz="1100" dirty="0"/>
                    </a:p>
                  </a:txBody>
                  <a:tcPr anchor="ctr"/>
                </a:tc>
                <a:tc>
                  <a:txBody>
                    <a:bodyPr/>
                    <a:lstStyle/>
                    <a:p>
                      <a:pPr algn="ctr"/>
                      <a:r>
                        <a:rPr lang="en-US" sz="1100" dirty="0" smtClean="0"/>
                        <a:t>4 Gbps</a:t>
                      </a:r>
                      <a:endParaRPr lang="en-US" sz="1100" dirty="0"/>
                    </a:p>
                  </a:txBody>
                  <a:tcPr anchor="ctr" horzOverflow="overflow"/>
                </a:tc>
              </a:tr>
              <a:tr h="610333">
                <a:tc>
                  <a:txBody>
                    <a:bodyPr/>
                    <a:lstStyle/>
                    <a:p>
                      <a:r>
                        <a:rPr lang="en-US" sz="1100" b="1" dirty="0" smtClean="0">
                          <a:solidFill>
                            <a:srgbClr val="FFFFFF"/>
                          </a:solidFill>
                        </a:rPr>
                        <a:t>AV (Flow Based)</a:t>
                      </a:r>
                      <a:endParaRPr lang="en-US" sz="1100" b="1" dirty="0">
                        <a:solidFill>
                          <a:srgbClr val="FFFFFF"/>
                        </a:solidFill>
                      </a:endParaRPr>
                    </a:p>
                  </a:txBody>
                  <a:tcPr anchor="ctr">
                    <a:solidFill>
                      <a:srgbClr val="777777"/>
                    </a:solidFill>
                  </a:tcPr>
                </a:tc>
                <a:tc>
                  <a:txBody>
                    <a:bodyPr/>
                    <a:lstStyle/>
                    <a:p>
                      <a:pPr algn="ctr"/>
                      <a:r>
                        <a:rPr lang="en-US" sz="1100" dirty="0" smtClean="0"/>
                        <a:t>-</a:t>
                      </a:r>
                    </a:p>
                  </a:txBody>
                  <a:tcPr anchor="ctr"/>
                </a:tc>
                <a:tc>
                  <a:txBody>
                    <a:bodyPr/>
                    <a:lstStyle/>
                    <a:p>
                      <a:pPr algn="ctr"/>
                      <a:r>
                        <a:rPr lang="en-US" sz="1100" dirty="0" smtClean="0"/>
                        <a:t>2 Gbps</a:t>
                      </a:r>
                    </a:p>
                  </a:txBody>
                  <a:tcPr anchor="ctr" horzOverflow="overflow"/>
                </a:tc>
                <a:tc>
                  <a:txBody>
                    <a:bodyPr/>
                    <a:lstStyle/>
                    <a:p>
                      <a:pPr algn="ctr"/>
                      <a:r>
                        <a:rPr lang="en-US" sz="1100" dirty="0" smtClean="0"/>
                        <a:t>-</a:t>
                      </a:r>
                    </a:p>
                  </a:txBody>
                  <a:tcPr anchor="ctr"/>
                </a:tc>
                <a:tc>
                  <a:txBody>
                    <a:bodyPr/>
                    <a:lstStyle/>
                    <a:p>
                      <a:pPr algn="ctr"/>
                      <a:r>
                        <a:rPr lang="en-US" sz="1100" dirty="0" smtClean="0"/>
                        <a:t>-</a:t>
                      </a:r>
                    </a:p>
                  </a:txBody>
                  <a:tcPr anchor="ctr"/>
                </a:tc>
                <a:tc>
                  <a:txBody>
                    <a:bodyPr/>
                    <a:lstStyle/>
                    <a:p>
                      <a:pPr algn="ctr"/>
                      <a:r>
                        <a:rPr lang="en-US" sz="1100" dirty="0" smtClean="0"/>
                        <a:t>4 Gbps</a:t>
                      </a:r>
                    </a:p>
                  </a:txBody>
                  <a:tcPr anchor="ctr" horzOverflow="overflow"/>
                </a:tc>
              </a:tr>
              <a:tr h="978205">
                <a:tc>
                  <a:txBody>
                    <a:bodyPr/>
                    <a:lstStyle/>
                    <a:p>
                      <a:r>
                        <a:rPr lang="en-US" sz="1100" b="1" dirty="0" smtClean="0">
                          <a:solidFill>
                            <a:srgbClr val="FFFFFF"/>
                          </a:solidFill>
                        </a:rPr>
                        <a:t>Network Interface</a:t>
                      </a:r>
                      <a:endParaRPr lang="en-US" sz="1100" b="1" dirty="0">
                        <a:solidFill>
                          <a:srgbClr val="FFFFFF"/>
                        </a:solidFill>
                      </a:endParaRPr>
                    </a:p>
                  </a:txBody>
                  <a:tcPr anchor="ctr">
                    <a:solidFill>
                      <a:srgbClr val="777777"/>
                    </a:solidFill>
                  </a:tcPr>
                </a:tc>
                <a:tc>
                  <a:txBody>
                    <a:bodyPr/>
                    <a:lstStyle/>
                    <a:p>
                      <a:pPr algn="ctr"/>
                      <a:r>
                        <a:rPr lang="en-US" sz="1100" dirty="0" smtClean="0"/>
                        <a:t>2 x 10GE SFP+ FortiASIC-accelerated port</a:t>
                      </a:r>
                    </a:p>
                  </a:txBody>
                  <a:tcPr anchor="ctr"/>
                </a:tc>
                <a:tc>
                  <a:txBody>
                    <a:bodyPr/>
                    <a:lstStyle/>
                    <a:p>
                      <a:pPr algn="ctr"/>
                      <a:r>
                        <a:rPr lang="en-US" sz="1100" dirty="0" smtClean="0"/>
                        <a:t>22 x 10GE SFP+ FortiASIC-SP2 port</a:t>
                      </a:r>
                    </a:p>
                  </a:txBody>
                  <a:tcPr anchor="ctr" horzOverflow="overflow"/>
                </a:tc>
                <a:tc>
                  <a:txBody>
                    <a:bodyPr/>
                    <a:lstStyle/>
                    <a:p>
                      <a:pPr algn="ctr"/>
                      <a:r>
                        <a:rPr lang="en-US" sz="1100" dirty="0" smtClean="0"/>
                        <a:t>20 x SFP </a:t>
                      </a:r>
                      <a:r>
                        <a:rPr lang="en-US" sz="1100" dirty="0" err="1" smtClean="0"/>
                        <a:t>FortiASIC</a:t>
                      </a:r>
                      <a:r>
                        <a:rPr lang="en-US" sz="1100" dirty="0" smtClean="0"/>
                        <a:t>-accelerated port</a:t>
                      </a:r>
                    </a:p>
                  </a:txBody>
                  <a:tcPr anchor="ctr"/>
                </a:tc>
                <a:tc>
                  <a:txBody>
                    <a:bodyPr/>
                    <a:lstStyle/>
                    <a:p>
                      <a:pPr algn="ctr"/>
                      <a:r>
                        <a:rPr lang="en-US" sz="1100" dirty="0" smtClean="0"/>
                        <a:t>20 x GE RJ45 Mbps FortiASIC-accelerated port</a:t>
                      </a:r>
                    </a:p>
                  </a:txBody>
                  <a:tcPr anchor="ctr"/>
                </a:tc>
                <a:tc>
                  <a:txBody>
                    <a:bodyPr/>
                    <a:lstStyle/>
                    <a:p>
                      <a:pPr algn="ctr"/>
                      <a:r>
                        <a:rPr lang="en-US" sz="1100" dirty="0" smtClean="0"/>
                        <a:t>NIL</a:t>
                      </a:r>
                    </a:p>
                  </a:txBody>
                  <a:tcPr anchor="ctr" horzOverflow="overflow"/>
                </a:tc>
              </a:tr>
            </a:tbl>
          </a:graphicData>
        </a:graphic>
      </p:graphicFrame>
      <p:pic>
        <p:nvPicPr>
          <p:cNvPr id="10" name="Picture 9"/>
          <p:cNvPicPr>
            <a:picLocks noChangeAspect="1"/>
          </p:cNvPicPr>
          <p:nvPr/>
        </p:nvPicPr>
        <p:blipFill>
          <a:blip r:embed="rId2"/>
          <a:stretch>
            <a:fillRect/>
          </a:stretch>
        </p:blipFill>
        <p:spPr>
          <a:xfrm>
            <a:off x="0" y="1581994"/>
            <a:ext cx="2756616" cy="3949605"/>
          </a:xfrm>
          <a:prstGeom prst="rect">
            <a:avLst/>
          </a:prstGeom>
        </p:spPr>
      </p:pic>
    </p:spTree>
    <p:extLst>
      <p:ext uri="{BB962C8B-B14F-4D97-AF65-F5344CB8AC3E}">
        <p14:creationId xmlns:p14="http://schemas.microsoft.com/office/powerpoint/2010/main" val="2105952981"/>
      </p:ext>
    </p:extLst>
  </p:cSld>
  <p:clrMapOvr>
    <a:masterClrMapping/>
  </p:clrMapOvr>
  <p:transition xmlns:p14="http://schemas.microsoft.com/office/powerpoint/2010/mai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83529" y="2306517"/>
            <a:ext cx="5165825" cy="2397187"/>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Arial"/>
                <a:cs typeface="Arial"/>
              </a:rPr>
              <a:t>Chassis-</a:t>
            </a:r>
            <a:r>
              <a:rPr lang="en-US" sz="1600" b="1" dirty="0">
                <a:latin typeface="Arial"/>
                <a:cs typeface="Arial"/>
              </a:rPr>
              <a:t>based </a:t>
            </a:r>
            <a:r>
              <a:rPr lang="en-US" sz="1600" b="1" dirty="0" smtClean="0">
                <a:latin typeface="Arial"/>
                <a:cs typeface="Arial"/>
              </a:rPr>
              <a:t>platforms </a:t>
            </a:r>
            <a:r>
              <a:rPr lang="en-US" sz="1600" b="1" dirty="0">
                <a:latin typeface="Arial"/>
                <a:cs typeface="Arial"/>
              </a:rPr>
              <a:t>offer maximum performance, reliability, and scalability for </a:t>
            </a:r>
            <a:r>
              <a:rPr lang="en-US" sz="1600" b="1" dirty="0" smtClean="0">
                <a:latin typeface="Arial"/>
                <a:cs typeface="Arial"/>
              </a:rPr>
              <a:t>high</a:t>
            </a:r>
            <a:r>
              <a:rPr lang="en-US" sz="1600" b="1" dirty="0">
                <a:latin typeface="Arial"/>
                <a:cs typeface="Arial"/>
              </a:rPr>
              <a:t>-speed service provider, large enterprise or telecommunications carrier networks</a:t>
            </a:r>
            <a:r>
              <a:rPr lang="en-US" sz="1600" b="1" dirty="0" smtClean="0">
                <a:latin typeface="Arial"/>
                <a:cs typeface="Arial"/>
              </a:rPr>
              <a:t>.</a:t>
            </a:r>
          </a:p>
          <a:p>
            <a:pPr>
              <a:lnSpc>
                <a:spcPct val="90000"/>
              </a:lnSpc>
              <a:buClr>
                <a:schemeClr val="accent6"/>
              </a:buClr>
              <a:buFont typeface="Wingdings" charset="2"/>
              <a:buChar char="§"/>
            </a:pPr>
            <a:r>
              <a:rPr lang="en-US" sz="1600" b="1" dirty="0" smtClean="0">
                <a:latin typeface="Arial"/>
                <a:cs typeface="Arial"/>
              </a:rPr>
              <a:t>Fastest </a:t>
            </a:r>
            <a:r>
              <a:rPr lang="en-US" sz="1600" b="1" dirty="0">
                <a:latin typeface="Arial"/>
                <a:cs typeface="Arial"/>
              </a:rPr>
              <a:t>chassis-based firewall in the industry </a:t>
            </a:r>
            <a:endParaRPr lang="en-US" sz="1600" b="1" dirty="0" smtClean="0">
              <a:latin typeface="Arial"/>
              <a:cs typeface="Arial"/>
            </a:endParaRPr>
          </a:p>
          <a:p>
            <a:pPr>
              <a:lnSpc>
                <a:spcPct val="90000"/>
              </a:lnSpc>
              <a:buClr>
                <a:schemeClr val="accent6"/>
              </a:buClr>
              <a:buFont typeface="Wingdings" charset="2"/>
              <a:buChar char="§"/>
            </a:pPr>
            <a:r>
              <a:rPr lang="en-US" sz="1600" b="1" dirty="0" smtClean="0">
                <a:latin typeface="Arial"/>
                <a:cs typeface="Arial"/>
              </a:rPr>
              <a:t>Flexibility enables protection of complex</a:t>
            </a:r>
            <a:r>
              <a:rPr lang="en-US" sz="1600" b="1" dirty="0">
                <a:latin typeface="Arial"/>
                <a:cs typeface="Arial"/>
              </a:rPr>
              <a:t>, multi-tenant cloud-based security-as-a-service and infrastructure-as-a-service environments. </a:t>
            </a:r>
            <a:endParaRPr lang="en-US" sz="1500" b="1" dirty="0" smtClean="0">
              <a:latin typeface="Arial"/>
              <a:ea typeface="ＭＳ Ｐゴシック" pitchFamily="34" charset="-128"/>
              <a:cs typeface="Arial"/>
            </a:endParaRPr>
          </a:p>
        </p:txBody>
      </p:sp>
      <p:sp>
        <p:nvSpPr>
          <p:cNvPr id="2" name="Rectangle 1"/>
          <p:cNvSpPr/>
          <p:nvPr/>
        </p:nvSpPr>
        <p:spPr>
          <a:xfrm>
            <a:off x="4206590" y="4374509"/>
            <a:ext cx="4684004" cy="1594795"/>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Native </a:t>
            </a:r>
            <a:r>
              <a:rPr lang="en-US" sz="1400" dirty="0" smtClean="0"/>
              <a:t>10GE </a:t>
            </a:r>
            <a:r>
              <a:rPr lang="en-US" sz="1400" dirty="0"/>
              <a:t>support </a:t>
            </a:r>
            <a:r>
              <a:rPr lang="en-US" sz="1400" dirty="0" smtClean="0"/>
              <a:t>for high speed requirements</a:t>
            </a:r>
          </a:p>
          <a:p>
            <a:pPr marL="285750" indent="-285750">
              <a:lnSpc>
                <a:spcPct val="90000"/>
              </a:lnSpc>
              <a:spcBef>
                <a:spcPts val="800"/>
              </a:spcBef>
              <a:buClr>
                <a:schemeClr val="bg2">
                  <a:lumMod val="50000"/>
                </a:schemeClr>
              </a:buClr>
              <a:buFont typeface="Lucida Grande"/>
              <a:buChar char="✔"/>
            </a:pPr>
            <a:r>
              <a:rPr lang="en-US" sz="1400" dirty="0"/>
              <a:t>ATCA-compliant architecture delivers carrier-grade performance, reliability, availability and </a:t>
            </a:r>
            <a:r>
              <a:rPr lang="en-US" sz="1400" dirty="0" smtClean="0"/>
              <a:t>serviceability</a:t>
            </a:r>
          </a:p>
          <a:p>
            <a:pPr marL="285750" indent="-285750">
              <a:lnSpc>
                <a:spcPct val="90000"/>
              </a:lnSpc>
              <a:spcBef>
                <a:spcPts val="800"/>
              </a:spcBef>
              <a:buClr>
                <a:schemeClr val="bg2">
                  <a:lumMod val="50000"/>
                </a:schemeClr>
              </a:buClr>
              <a:buFont typeface="Lucida Grande"/>
              <a:buChar char="✔"/>
            </a:pPr>
            <a:r>
              <a:rPr lang="en-US" sz="1400" dirty="0" smtClean="0"/>
              <a:t>Chassis </a:t>
            </a:r>
            <a:r>
              <a:rPr lang="en-US" sz="1400" dirty="0"/>
              <a:t>support two, six, or fourteen FortiGate-5000 series blades, allowing </a:t>
            </a:r>
            <a:r>
              <a:rPr lang="en-US" sz="1400" dirty="0" smtClean="0"/>
              <a:t>customization and scaling</a:t>
            </a:r>
            <a:endParaRPr lang="en-US" sz="1400" dirty="0"/>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19" name="Rectangle 18"/>
          <p:cNvSpPr/>
          <p:nvPr/>
        </p:nvSpPr>
        <p:spPr>
          <a:xfrm>
            <a:off x="1066800" y="5715000"/>
            <a:ext cx="2590800" cy="523220"/>
          </a:xfrm>
          <a:prstGeom prst="rect">
            <a:avLst/>
          </a:prstGeom>
        </p:spPr>
        <p:txBody>
          <a:bodyPr wrap="square">
            <a:spAutoFit/>
          </a:bodyPr>
          <a:lstStyle/>
          <a:p>
            <a:r>
              <a:rPr lang="en-US" sz="1400" b="1" dirty="0" smtClean="0">
                <a:latin typeface="+mn-lt"/>
                <a:ea typeface="Helvetica 55 Roman" charset="0"/>
                <a:cs typeface="Arial Narrow"/>
              </a:rPr>
              <a:t>FG-5144C with </a:t>
            </a:r>
          </a:p>
          <a:p>
            <a:r>
              <a:rPr lang="en-US" sz="1400" b="1" dirty="0" smtClean="0">
                <a:latin typeface="+mn-lt"/>
                <a:ea typeface="Helvetica 55 Roman" charset="0"/>
                <a:cs typeface="Arial Narrow"/>
              </a:rPr>
              <a:t>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2286000"/>
            <a:ext cx="2590800" cy="3457952"/>
          </a:xfrm>
          <a:prstGeom prst="rect">
            <a:avLst/>
          </a:prstGeom>
        </p:spPr>
      </p:pic>
      <p:sp>
        <p:nvSpPr>
          <p:cNvPr id="13" name="Rectangle 1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738026882"/>
      </p:ext>
    </p:extLst>
  </p:cSld>
  <p:clrMapOvr>
    <a:masterClrMapping/>
  </p:clrMapOvr>
  <p:transition xmlns:p14="http://schemas.microsoft.com/office/powerpoint/2010/mai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7"/>
          <p:cNvSpPr/>
          <p:nvPr/>
        </p:nvSpPr>
        <p:spPr bwMode="auto">
          <a:xfrm rot="10800000">
            <a:off x="2971800" y="2081210"/>
            <a:ext cx="228600" cy="228600"/>
          </a:xfrm>
          <a:prstGeom prst="rtTriangle">
            <a:avLst/>
          </a:prstGeom>
          <a:solidFill>
            <a:schemeClr val="bg1">
              <a:lumMod val="65000"/>
            </a:schemeClr>
          </a:solidFill>
          <a:ln w="28575" cmpd="sng">
            <a:solidFill>
              <a:srgbClr val="FFFFFF"/>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6" name="Rounded Rectangle 5"/>
          <p:cNvSpPr/>
          <p:nvPr/>
        </p:nvSpPr>
        <p:spPr bwMode="auto">
          <a:xfrm>
            <a:off x="3200400" y="1243010"/>
            <a:ext cx="5486400" cy="4800600"/>
          </a:xfrm>
          <a:prstGeom prst="roundRect">
            <a:avLst>
              <a:gd name="adj" fmla="val 2969"/>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Performance &amp; Resiliency </a:t>
            </a:r>
          </a:p>
        </p:txBody>
      </p:sp>
      <p:graphicFrame>
        <p:nvGraphicFramePr>
          <p:cNvPr id="19" name="Content Placeholder 5"/>
          <p:cNvGraphicFramePr>
            <a:graphicFrameLocks/>
          </p:cNvGraphicFramePr>
          <p:nvPr>
            <p:extLst>
              <p:ext uri="{D42A27DB-BD31-4B8C-83A1-F6EECF244321}">
                <p14:modId xmlns:p14="http://schemas.microsoft.com/office/powerpoint/2010/main" val="3678587989"/>
              </p:ext>
            </p:extLst>
          </p:nvPr>
        </p:nvGraphicFramePr>
        <p:xfrm>
          <a:off x="609603" y="3647225"/>
          <a:ext cx="7924797" cy="1710585"/>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590800"/>
                <a:gridCol w="1777999"/>
                <a:gridCol w="1777999"/>
                <a:gridCol w="1777999"/>
              </a:tblGrid>
              <a:tr h="304800">
                <a:tc>
                  <a:txBody>
                    <a:bodyPr/>
                    <a:lstStyle/>
                    <a:p>
                      <a:endParaRPr lang="en-US" sz="1400" dirty="0"/>
                    </a:p>
                  </a:txBody>
                  <a:tcPr anchor="ctr">
                    <a:solidFill>
                      <a:srgbClr val="3C3C3C"/>
                    </a:solidFill>
                  </a:tcPr>
                </a:tc>
                <a:tc>
                  <a:txBody>
                    <a:bodyPr/>
                    <a:lstStyle/>
                    <a:p>
                      <a:pPr algn="ctr"/>
                      <a:r>
                        <a:rPr lang="en-US" sz="1300" dirty="0" smtClean="0"/>
                        <a:t>5020</a:t>
                      </a:r>
                      <a:endParaRPr lang="en-US" sz="1300" dirty="0"/>
                    </a:p>
                  </a:txBody>
                  <a:tcPr anchor="ctr">
                    <a:solidFill>
                      <a:srgbClr val="3C3C3C"/>
                    </a:solidFill>
                  </a:tcPr>
                </a:tc>
                <a:tc>
                  <a:txBody>
                    <a:bodyPr/>
                    <a:lstStyle/>
                    <a:p>
                      <a:pPr algn="ctr"/>
                      <a:r>
                        <a:rPr lang="en-US" sz="1300" dirty="0" smtClean="0"/>
                        <a:t>5060</a:t>
                      </a:r>
                      <a:endParaRPr lang="en-US" sz="1300" dirty="0"/>
                    </a:p>
                  </a:txBody>
                  <a:tcPr anchor="ctr">
                    <a:solidFill>
                      <a:srgbClr val="3C3C3C"/>
                    </a:solidFill>
                  </a:tcPr>
                </a:tc>
                <a:tc>
                  <a:txBody>
                    <a:bodyPr/>
                    <a:lstStyle/>
                    <a:p>
                      <a:pPr algn="ctr"/>
                      <a:r>
                        <a:rPr lang="en-US" sz="1300" dirty="0" smtClean="0"/>
                        <a:t>5140B/5144C</a:t>
                      </a:r>
                      <a:endParaRPr lang="en-US" sz="1300" dirty="0"/>
                    </a:p>
                  </a:txBody>
                  <a:tcPr anchor="ctr">
                    <a:solidFill>
                      <a:srgbClr val="3C3C3C"/>
                    </a:solidFill>
                  </a:tcPr>
                </a:tc>
              </a:tr>
              <a:tr h="308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smtClean="0">
                          <a:ln>
                            <a:noFill/>
                          </a:ln>
                          <a:effectLst/>
                          <a:uLnTx/>
                          <a:uFillTx/>
                        </a:rPr>
                        <a:t>Blade Slots</a:t>
                      </a:r>
                      <a:endParaRPr lang="en-US" b="1" dirty="0"/>
                    </a:p>
                  </a:txBody>
                  <a:tcPr anchor="ctr"/>
                </a:tc>
                <a:tc>
                  <a:txBody>
                    <a:bodyPr/>
                    <a:lstStyle/>
                    <a:p>
                      <a:pPr algn="ctr"/>
                      <a:r>
                        <a:rPr lang="en-US" sz="1000" dirty="0" smtClean="0"/>
                        <a:t>2</a:t>
                      </a:r>
                      <a:endParaRPr lang="en-US" sz="1000" dirty="0"/>
                    </a:p>
                  </a:txBody>
                  <a:tcPr anchor="ctr"/>
                </a:tc>
                <a:tc>
                  <a:txBody>
                    <a:bodyPr/>
                    <a:lstStyle/>
                    <a:p>
                      <a:pPr algn="ctr"/>
                      <a:r>
                        <a:rPr lang="en-US" sz="1000" dirty="0" smtClean="0"/>
                        <a:t>6</a:t>
                      </a:r>
                      <a:endParaRPr lang="en-US" sz="10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14</a:t>
                      </a:r>
                      <a:endParaRPr lang="en-US" sz="1000" b="0" i="0" dirty="0" smtClean="0">
                        <a:latin typeface="+mn-lt"/>
                      </a:endParaRPr>
                    </a:p>
                  </a:txBody>
                  <a:tcPr anchor="ctr" horzOverflow="overflow"/>
                </a:tc>
              </a:tr>
              <a:tr h="274320">
                <a:tc>
                  <a:txBody>
                    <a:bodyPr/>
                    <a:lstStyle/>
                    <a:p>
                      <a:r>
                        <a:rPr lang="en-US" sz="1200" b="1" dirty="0" smtClean="0"/>
                        <a:t>Max</a:t>
                      </a:r>
                      <a:r>
                        <a:rPr lang="en-US" sz="1200" b="1" baseline="0" dirty="0" smtClean="0"/>
                        <a:t> Firewall Throughput</a:t>
                      </a:r>
                      <a:endParaRPr lang="en-US" sz="1200" b="1" dirty="0">
                        <a:solidFill>
                          <a:schemeClr val="bg1"/>
                        </a:solidFill>
                      </a:endParaRPr>
                    </a:p>
                  </a:txBody>
                  <a:tcPr anchor="ctr"/>
                </a:tc>
                <a:tc>
                  <a:txBody>
                    <a:bodyPr/>
                    <a:lstStyle/>
                    <a:p>
                      <a:pPr algn="ctr"/>
                      <a:r>
                        <a:rPr lang="en-US" sz="1000" dirty="0" smtClean="0"/>
                        <a:t>160 Gbps</a:t>
                      </a:r>
                      <a:endParaRPr lang="en-US" sz="10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480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1.12 </a:t>
                      </a:r>
                      <a:r>
                        <a:rPr lang="en-US" sz="1000" dirty="0" err="1" smtClean="0"/>
                        <a:t>Tbps</a:t>
                      </a:r>
                      <a:endParaRPr lang="en-US" sz="1000" dirty="0" smtClean="0"/>
                    </a:p>
                  </a:txBody>
                  <a:tcPr anchor="ctr"/>
                </a:tc>
              </a:tr>
              <a:tr h="274320">
                <a:tc>
                  <a:txBody>
                    <a:bodyPr/>
                    <a:lstStyle/>
                    <a:p>
                      <a:r>
                        <a:rPr lang="en-US" sz="1200" b="1" dirty="0" smtClean="0"/>
                        <a:t>Max</a:t>
                      </a:r>
                      <a:r>
                        <a:rPr lang="en-US" sz="1200" b="1" baseline="0" dirty="0" smtClean="0"/>
                        <a:t> IPS throughput</a:t>
                      </a:r>
                      <a:endParaRPr lang="en-US" sz="1200" b="1" dirty="0">
                        <a:solidFill>
                          <a:schemeClr val="bg1"/>
                        </a:solidFill>
                      </a:endParaRPr>
                    </a:p>
                  </a:txBody>
                  <a:tcPr anchor="ctr"/>
                </a:tc>
                <a:tc>
                  <a:txBody>
                    <a:bodyPr/>
                    <a:lstStyle/>
                    <a:p>
                      <a:pPr algn="ctr"/>
                      <a:r>
                        <a:rPr lang="en-US" sz="1000" dirty="0" smtClean="0"/>
                        <a:t>Gbps</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r>
              <a:tr h="274320">
                <a:tc>
                  <a:txBody>
                    <a:bodyPr/>
                    <a:lstStyle/>
                    <a:p>
                      <a:r>
                        <a:rPr lang="en-US" sz="1200" b="1" dirty="0" smtClean="0"/>
                        <a:t>Max Concurrent Session</a:t>
                      </a:r>
                      <a:endParaRPr lang="en-US" sz="1200" b="1" dirty="0">
                        <a:solidFill>
                          <a:schemeClr val="bg1"/>
                        </a:solidFill>
                      </a:endParaRPr>
                    </a:p>
                  </a:txBody>
                  <a:tcPr anchor="ctr"/>
                </a:tc>
                <a:tc>
                  <a:txBody>
                    <a:bodyPr/>
                    <a:lstStyle/>
                    <a:p>
                      <a:pPr algn="ctr"/>
                      <a:r>
                        <a:rPr lang="en-US" sz="1000" baseline="0" dirty="0" smtClean="0"/>
                        <a:t>M</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r h="274320">
                <a:tc>
                  <a:txBody>
                    <a:bodyPr/>
                    <a:lstStyle/>
                    <a:p>
                      <a:r>
                        <a:rPr lang="en-US" sz="1200" b="1" dirty="0" smtClean="0"/>
                        <a:t>Max</a:t>
                      </a:r>
                      <a:r>
                        <a:rPr lang="en-US" sz="1200" b="1" baseline="0" dirty="0" smtClean="0"/>
                        <a:t> CPS</a:t>
                      </a:r>
                      <a:endParaRPr lang="en-US" sz="1200" b="1" dirty="0">
                        <a:solidFill>
                          <a:schemeClr val="bg1"/>
                        </a:solidFill>
                      </a:endParaRPr>
                    </a:p>
                  </a:txBody>
                  <a:tcPr anchor="ctr"/>
                </a:tc>
                <a:tc>
                  <a:txBody>
                    <a:bodyPr/>
                    <a:lstStyle/>
                    <a:p>
                      <a:pPr algn="ctr"/>
                      <a:r>
                        <a:rPr lang="en-US" sz="1000" dirty="0" smtClean="0"/>
                        <a:t>K</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K</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bl>
          </a:graphicData>
        </a:graphic>
      </p:graphicFrame>
      <p:pic>
        <p:nvPicPr>
          <p:cNvPr id="39941" name="Picture 2" descr="FG-502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76600" y="2767010"/>
            <a:ext cx="1600200" cy="506413"/>
          </a:xfrm>
          <a:prstGeom prst="rect">
            <a:avLst/>
          </a:prstGeom>
          <a:noFill/>
          <a:ln w="9525">
            <a:noFill/>
            <a:miter lim="800000"/>
            <a:headEnd/>
            <a:tailEnd/>
          </a:ln>
        </p:spPr>
      </p:pic>
      <p:pic>
        <p:nvPicPr>
          <p:cNvPr id="39943" name="Picture 6" descr="FG-5060_Ft.jpe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94288" y="2562223"/>
            <a:ext cx="1447800" cy="685800"/>
          </a:xfrm>
          <a:prstGeom prst="rect">
            <a:avLst/>
          </a:prstGeom>
          <a:noFill/>
          <a:ln w="9525">
            <a:noFill/>
            <a:miter lim="800000"/>
            <a:headEnd/>
            <a:tailEnd/>
          </a:ln>
        </p:spPr>
      </p:pic>
      <p:sp>
        <p:nvSpPr>
          <p:cNvPr id="29" name="Rectangle 28"/>
          <p:cNvSpPr/>
          <p:nvPr/>
        </p:nvSpPr>
        <p:spPr bwMode="auto">
          <a:xfrm>
            <a:off x="2971800" y="1700210"/>
            <a:ext cx="3200400" cy="381000"/>
          </a:xfrm>
          <a:prstGeom prst="rect">
            <a:avLst/>
          </a:prstGeom>
          <a:solidFill>
            <a:srgbClr val="383E46"/>
          </a:solidFill>
          <a:ln w="28575" cmpd="sng">
            <a:solidFill>
              <a:schemeClr val="bg1"/>
            </a:solidFill>
            <a:headEnd type="none" w="med" len="med"/>
            <a:tailEnd type="none" w="med" len="med"/>
          </a:ln>
          <a:effectLst>
            <a:outerShdw blurRad="127000" dist="38100" dir="5400000" algn="tl"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nchor="ctr">
            <a:prstTxWarp prst="textNoShape">
              <a:avLst/>
            </a:prstTxWarp>
          </a:bodyPr>
          <a:lstStyle/>
          <a:p>
            <a:pPr algn="ctr"/>
            <a:r>
              <a:rPr lang="en-US" sz="2000">
                <a:solidFill>
                  <a:srgbClr val="FFFFFF"/>
                </a:solidFill>
                <a:ea typeface="ＭＳ Ｐゴシック" charset="-128"/>
                <a:cs typeface="ＭＳ Ｐゴシック" charset="-128"/>
              </a:rPr>
              <a:t>5000 Series Chassis</a:t>
            </a:r>
            <a:endParaRPr lang="en-US">
              <a:solidFill>
                <a:srgbClr val="FFFFFF"/>
              </a:solidFill>
              <a:ea typeface="ＭＳ Ｐゴシック" charset="-128"/>
              <a:cs typeface="ＭＳ Ｐゴシック" charset="-128"/>
            </a:endParaRPr>
          </a:p>
        </p:txBody>
      </p:sp>
      <p:sp>
        <p:nvSpPr>
          <p:cNvPr id="15" name="TextBox 14"/>
          <p:cNvSpPr txBox="1"/>
          <p:nvPr/>
        </p:nvSpPr>
        <p:spPr>
          <a:xfrm>
            <a:off x="533400" y="1471610"/>
            <a:ext cx="2209800" cy="1816100"/>
          </a:xfrm>
          <a:prstGeom prst="rect">
            <a:avLst/>
          </a:prstGeom>
          <a:noFill/>
        </p:spPr>
        <p:txBody>
          <a:bodyPr>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664171" y="5569121"/>
            <a:ext cx="2365380" cy="3693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Performance based on fully populated  FG-5001D security Blades.</a:t>
            </a:r>
            <a:endParaRPr lang="en-US" sz="1000" i="1" dirty="0" smtClean="0">
              <a:solidFill>
                <a:srgbClr val="404040"/>
              </a:solidFill>
              <a:latin typeface="Helvetica 55 Roman"/>
              <a:cs typeface="Helvetica 55 Roman"/>
            </a:endParaRP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934200" y="1447800"/>
            <a:ext cx="1370426" cy="1829113"/>
          </a:xfrm>
          <a:prstGeom prst="rect">
            <a:avLst/>
          </a:prstGeom>
        </p:spPr>
      </p:pic>
    </p:spTree>
    <p:extLst>
      <p:ext uri="{BB962C8B-B14F-4D97-AF65-F5344CB8AC3E}">
        <p14:creationId xmlns:p14="http://schemas.microsoft.com/office/powerpoint/2010/main" val="10399612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1257300"/>
            <a:ext cx="4862513"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2565400"/>
            <a:ext cx="1123950" cy="1368425"/>
          </a:xfrm>
          <a:prstGeom prst="rect">
            <a:avLst/>
          </a:prstGeom>
          <a:noFill/>
          <a:ln w="9525">
            <a:noFill/>
            <a:miter lim="800000"/>
            <a:headEnd/>
            <a:tailEnd/>
          </a:ln>
        </p:spPr>
      </p:pic>
      <p:sp>
        <p:nvSpPr>
          <p:cNvPr id="36" name="TextBox 35"/>
          <p:cNvSpPr txBox="1"/>
          <p:nvPr/>
        </p:nvSpPr>
        <p:spPr>
          <a:xfrm rot="5400000">
            <a:off x="5363370" y="3094831"/>
            <a:ext cx="696912" cy="708025"/>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388" y="1339850"/>
            <a:ext cx="476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5688" y="1727200"/>
            <a:ext cx="6350"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4994345" y="1360398"/>
            <a:ext cx="2987708"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132" y="2239168"/>
            <a:ext cx="6350"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0926" y="2579687"/>
            <a:ext cx="6350"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387" y="3773488"/>
            <a:ext cx="4763"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439863"/>
            <a:ext cx="2749302" cy="2431435"/>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4"/>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048464" y="2725859"/>
            <a:ext cx="2857467"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483644"/>
            <a:ext cx="2710218" cy="239138"/>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856914"/>
            <a:ext cx="2710218" cy="239138"/>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375958"/>
            <a:ext cx="2710218" cy="239138"/>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685174"/>
            <a:ext cx="2710218" cy="239138"/>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3888914"/>
            <a:ext cx="2710218" cy="239138"/>
          </a:xfrm>
          <a:prstGeom prst="rect">
            <a:avLst/>
          </a:prstGeom>
          <a:effectLst/>
        </p:spPr>
      </p:pic>
      <p:sp>
        <p:nvSpPr>
          <p:cNvPr id="70" name="Rounded Rectangle 69"/>
          <p:cNvSpPr/>
          <p:nvPr/>
        </p:nvSpPr>
        <p:spPr bwMode="auto">
          <a:xfrm rot="5400000">
            <a:off x="4059237"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000625" y="2435227"/>
            <a:ext cx="2986087"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5942012"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1759777534"/>
              </p:ext>
            </p:extLst>
          </p:nvPr>
        </p:nvGraphicFramePr>
        <p:xfrm>
          <a:off x="539552" y="4941168"/>
          <a:ext cx="7994848" cy="1049693"/>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latin typeface="+mn-lt"/>
                          <a:cs typeface="Helvetica 55 Roman"/>
                        </a:rPr>
                        <a:t>Clustering</a:t>
                      </a:r>
                    </a:p>
                  </a:txBody>
                  <a:tcPr anchor="ctr">
                    <a:solidFill>
                      <a:srgbClr val="3C3C3C"/>
                    </a:solidFill>
                  </a:tcPr>
                </a:tc>
                <a:tc>
                  <a:txBody>
                    <a:bodyPr/>
                    <a:lstStyle/>
                    <a:p>
                      <a:pPr algn="ctr"/>
                      <a:r>
                        <a:rPr lang="en-US" sz="1600" b="1" dirty="0" smtClean="0">
                          <a:solidFill>
                            <a:schemeClr val="bg1"/>
                          </a:solidFill>
                          <a:latin typeface="+mn-lt"/>
                        </a:rPr>
                        <a:t>Virtualization</a:t>
                      </a:r>
                    </a:p>
                  </a:txBody>
                  <a:tcPr anchor="ctr">
                    <a:solidFill>
                      <a:srgbClr val="3C3C3C"/>
                    </a:solidFill>
                  </a:tcPr>
                </a:tc>
              </a:tr>
              <a:tr h="640080">
                <a:tc>
                  <a:txBody>
                    <a:bodyPr/>
                    <a:lstStyle/>
                    <a:p>
                      <a:pPr algn="ctr"/>
                      <a:r>
                        <a:rPr lang="en-US" sz="1200" dirty="0" smtClean="0"/>
                        <a:t>Scales Traffic processing</a:t>
                      </a:r>
                      <a:r>
                        <a:rPr lang="en-US" sz="1200" baseline="0" dirty="0" smtClean="0"/>
                        <a:t> capacity linearly. Interoperates with external devices</a:t>
                      </a:r>
                      <a:endParaRPr lang="en-US" sz="12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Facilitates virtualized security components on FortiGate</a:t>
                      </a:r>
                      <a:r>
                        <a:rPr lang="en-US" sz="1200" baseline="0" dirty="0" smtClean="0"/>
                        <a:t> blades</a:t>
                      </a:r>
                      <a:r>
                        <a:rPr lang="en-US" sz="1200" dirty="0" smtClean="0"/>
                        <a:t> </a:t>
                      </a:r>
                      <a:endParaRPr lang="en-US" sz="1200" b="0" i="0" dirty="0" smtClean="0">
                        <a:latin typeface="+mn-lt"/>
                      </a:endParaRPr>
                    </a:p>
                  </a:txBody>
                  <a:tcPr anchor="ctr" horzOverflow="overflow"/>
                </a:tc>
              </a:tr>
            </a:tbl>
          </a:graphicData>
        </a:graphic>
      </p:graphicFrame>
      <p:sp>
        <p:nvSpPr>
          <p:cNvPr id="2" name="Rounded Rectangle 1"/>
          <p:cNvSpPr/>
          <p:nvPr/>
        </p:nvSpPr>
        <p:spPr bwMode="auto">
          <a:xfrm>
            <a:off x="3064508" y="3460311"/>
            <a:ext cx="1165211" cy="267970"/>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200864" y="2878259"/>
            <a:ext cx="2857467" cy="252129"/>
          </a:xfrm>
          <a:prstGeom prst="rect">
            <a:avLst/>
          </a:prstGeom>
        </p:spPr>
      </p:pic>
      <p:sp>
        <p:nvSpPr>
          <p:cNvPr id="45" name="Rounded Rectangle 44"/>
          <p:cNvSpPr/>
          <p:nvPr/>
        </p:nvSpPr>
        <p:spPr bwMode="auto">
          <a:xfrm>
            <a:off x="3006247" y="3927284"/>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3276600"/>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449580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4583192"/>
            <a:ext cx="685800" cy="223837"/>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9353762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724226084"/>
              </p:ext>
            </p:extLst>
          </p:nvPr>
        </p:nvGraphicFramePr>
        <p:xfrm>
          <a:off x="252001" y="1260000"/>
          <a:ext cx="8639998" cy="3824760"/>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mn-lt"/>
                          <a:ea typeface="+mn-ea"/>
                          <a:cs typeface="+mn-cs"/>
                        </a:rPr>
                        <a:t>FG-5001B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FG-5101C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FG-5001D</a:t>
                      </a:r>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40 / 40 / 40</a:t>
                      </a:r>
                      <a:endParaRPr lang="en-US" sz="1100" baseline="0" dirty="0" smtClean="0"/>
                    </a:p>
                    <a:p>
                      <a:pPr algn="ctr"/>
                      <a:r>
                        <a:rPr lang="en-US" sz="1100" dirty="0" smtClean="0"/>
                        <a:t>Gbps</a:t>
                      </a:r>
                      <a:endParaRPr lang="en-US" sz="1100" dirty="0"/>
                    </a:p>
                  </a:txBody>
                  <a:tcPr anchor="ctr" horzOverflow="overflow"/>
                </a:tc>
                <a:tc>
                  <a:txBody>
                    <a:bodyPr/>
                    <a:lstStyle/>
                    <a:p>
                      <a:pPr algn="ctr"/>
                      <a:r>
                        <a:rPr lang="en-US" sz="1100" dirty="0" smtClean="0"/>
                        <a:t>40 </a:t>
                      </a:r>
                      <a:r>
                        <a:rPr lang="en-US" sz="1100" baseline="0" dirty="0" smtClean="0"/>
                        <a:t>/ 40 / 10</a:t>
                      </a:r>
                    </a:p>
                    <a:p>
                      <a:pPr algn="ctr"/>
                      <a:r>
                        <a:rPr lang="en-US" sz="1100" baseline="0" dirty="0" smtClean="0"/>
                        <a:t>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 Mil</a:t>
                      </a:r>
                      <a:endParaRPr lang="en-US" sz="1100" dirty="0">
                        <a:latin typeface="+mn-lt"/>
                        <a:cs typeface="Arial Narrow"/>
                      </a:endParaRPr>
                    </a:p>
                  </a:txBody>
                  <a:tcPr anchor="ctr"/>
                </a:tc>
                <a:tc>
                  <a:txBody>
                    <a:bodyPr/>
                    <a:lstStyle/>
                    <a:p>
                      <a:pPr algn="ctr"/>
                      <a:r>
                        <a:rPr lang="en-US" sz="1100" dirty="0" smtClean="0"/>
                        <a:t>29.5</a:t>
                      </a:r>
                      <a:r>
                        <a:rPr lang="en-US" sz="1100" baseline="0" dirty="0" smtClean="0"/>
                        <a:t> </a:t>
                      </a:r>
                      <a:r>
                        <a:rPr lang="en-US" sz="1100" dirty="0" smtClean="0"/>
                        <a:t>Mil</a:t>
                      </a:r>
                      <a:endParaRPr lang="en-US" sz="1100" dirty="0"/>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solidFill>
                            <a:srgbClr val="36424A"/>
                          </a:solidFill>
                          <a:latin typeface="+mn-lt"/>
                          <a:cs typeface="Arial Narrow"/>
                        </a:rPr>
                        <a:t> Mil</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170,000</a:t>
                      </a:r>
                      <a:endParaRPr lang="en-US" sz="1100" dirty="0">
                        <a:latin typeface="+mn-lt"/>
                        <a:cs typeface="Arial Narrow"/>
                      </a:endParaRPr>
                    </a:p>
                  </a:txBody>
                  <a:tcPr anchor="ctr"/>
                </a:tc>
                <a:tc>
                  <a:txBody>
                    <a:bodyPr/>
                    <a:lstStyle/>
                    <a:p>
                      <a:pPr algn="ctr"/>
                      <a:r>
                        <a:rPr lang="en-US" sz="1100" dirty="0" smtClean="0"/>
                        <a:t>210,000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17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22</a:t>
                      </a:r>
                      <a:r>
                        <a:rPr lang="en-US" sz="1100" baseline="0" dirty="0" smtClean="0"/>
                        <a:t> </a:t>
                      </a:r>
                      <a:r>
                        <a:rPr lang="en-US" sz="1100" dirty="0" smtClean="0"/>
                        <a:t>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7.8 Gbps</a:t>
                      </a:r>
                      <a:endParaRPr lang="en-US" sz="1100" dirty="0">
                        <a:latin typeface="+mn-lt"/>
                        <a:cs typeface="Arial Narrow"/>
                      </a:endParaRPr>
                    </a:p>
                  </a:txBody>
                  <a:tcPr anchor="ctr"/>
                </a:tc>
                <a:tc>
                  <a:txBody>
                    <a:bodyPr/>
                    <a:lstStyle/>
                    <a:p>
                      <a:pPr algn="ctr"/>
                      <a:r>
                        <a:rPr lang="en-US" sz="1100" dirty="0" smtClean="0"/>
                        <a:t>9.8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9.4 Gbps</a:t>
                      </a:r>
                    </a:p>
                  </a:txBody>
                  <a:tcPr anchor="ctr"/>
                </a:tc>
                <a:tc>
                  <a:txBody>
                    <a:bodyPr/>
                    <a:lstStyle/>
                    <a:p>
                      <a:pPr algn="ctr"/>
                      <a:r>
                        <a:rPr lang="en-US" sz="1100" dirty="0" smtClean="0">
                          <a:solidFill>
                            <a:srgbClr val="36424A"/>
                          </a:solidFill>
                          <a:latin typeface="+mn-lt"/>
                          <a:cs typeface="Arial Narrow"/>
                        </a:rPr>
                        <a:t> Gbps</a:t>
                      </a: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latin typeface="+mn-lt"/>
                          <a:cs typeface="Arial Narrow"/>
                        </a:rPr>
                        <a:t>2 /</a:t>
                      </a:r>
                      <a:r>
                        <a:rPr lang="de-DE" sz="1100" baseline="0" dirty="0" smtClean="0">
                          <a:latin typeface="+mn-lt"/>
                          <a:cs typeface="Arial Narrow"/>
                        </a:rPr>
                        <a:t> 2.5</a:t>
                      </a:r>
                      <a:r>
                        <a:rPr lang="de-DE" sz="1100" dirty="0" smtClean="0">
                          <a:latin typeface="+mn-lt"/>
                          <a:cs typeface="Arial Narrow"/>
                        </a:rPr>
                        <a:t> Gbps</a:t>
                      </a:r>
                    </a:p>
                  </a:txBody>
                  <a:tcPr anchor="ctr"/>
                </a:tc>
                <a:tc>
                  <a:txBody>
                    <a:bodyPr/>
                    <a:lstStyle/>
                    <a:p>
                      <a:pPr algn="ctr"/>
                      <a:r>
                        <a:rPr lang="en-US" sz="1100" dirty="0" smtClean="0"/>
                        <a:t>3 / 4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 / 5 Gbps</a:t>
                      </a:r>
                    </a:p>
                  </a:txBody>
                  <a:tcPr anchor="ctr"/>
                </a:tc>
                <a:tc>
                  <a:txBody>
                    <a:bodyPr/>
                    <a:lstStyle/>
                    <a:p>
                      <a:pPr algn="ctr"/>
                      <a:r>
                        <a:rPr lang="en-US" sz="1100" dirty="0" smtClean="0">
                          <a:solidFill>
                            <a:srgbClr val="36424A"/>
                          </a:solidFill>
                          <a:latin typeface="+mn-lt"/>
                          <a:cs typeface="Arial Narrow"/>
                        </a:rPr>
                        <a:t>- / - Gbps</a:t>
                      </a:r>
                    </a:p>
                  </a:txBody>
                  <a:tcPr anchor="ctr" horzOverflow="overflow"/>
                </a:tc>
              </a:tr>
              <a:tr h="365661">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8x 10GE SFP+, 2x GE RJ45</a:t>
                      </a:r>
                      <a:endParaRPr lang="en-US" sz="1100" dirty="0">
                        <a:solidFill>
                          <a:schemeClr val="tx1"/>
                        </a:solidFill>
                        <a:latin typeface="+mn-lt"/>
                        <a:cs typeface="Arial Narrow"/>
                      </a:endParaRPr>
                    </a:p>
                  </a:txBody>
                  <a:tcPr anchor="ctr"/>
                </a:tc>
                <a:tc>
                  <a:txBody>
                    <a:bodyPr/>
                    <a:lstStyle/>
                    <a:p>
                      <a:pPr algn="ctr"/>
                      <a:r>
                        <a:rPr lang="en-US" sz="1100" dirty="0" smtClean="0"/>
                        <a:t>2x 10GE SFP+, 2x GE RJ45</a:t>
                      </a:r>
                      <a:endParaRPr lang="en-US" sz="1100" dirty="0"/>
                    </a:p>
                  </a:txBody>
                  <a:tcPr anchor="ctr"/>
                </a:tc>
                <a:tc>
                  <a:txBody>
                    <a:bodyPr/>
                    <a:lstStyle/>
                    <a:p>
                      <a:pPr algn="ctr"/>
                      <a:r>
                        <a:rPr lang="en-US" sz="1100" dirty="0" smtClean="0"/>
                        <a:t>4x</a:t>
                      </a:r>
                      <a:r>
                        <a:rPr lang="en-US" sz="1100" baseline="0" dirty="0" smtClean="0"/>
                        <a:t> 10GE SFP+, 2x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2x 40GE QSFP+, 2x 10GE SFP+, 2x GE RJ45</a:t>
                      </a:r>
                      <a:endParaRPr lang="en-US" sz="1100" dirty="0">
                        <a:solidFill>
                          <a:srgbClr val="36424A"/>
                        </a:solidFill>
                      </a:endParaRPr>
                    </a:p>
                  </a:txBody>
                  <a:tcPr anchor="ctr"/>
                </a:tc>
              </a:tr>
              <a:tr h="365661">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200 </a:t>
                      </a:r>
                      <a:r>
                        <a:rPr lang="en-US" sz="1100" baseline="0" dirty="0" smtClean="0">
                          <a:solidFill>
                            <a:srgbClr val="36424A"/>
                          </a:solidFill>
                          <a:latin typeface="+mn-lt"/>
                          <a:cs typeface="Arial Narrow"/>
                        </a:rPr>
                        <a:t>GB</a:t>
                      </a:r>
                      <a:endParaRPr lang="en-US" sz="1100" dirty="0" smtClean="0">
                        <a:solidFill>
                          <a:srgbClr val="36424A"/>
                        </a:solidFill>
                        <a:latin typeface="+mn-lt"/>
                        <a:cs typeface="Arial Narrow"/>
                      </a:endParaRPr>
                    </a:p>
                  </a:txBody>
                  <a:tcPr anchor="ctr"/>
                </a:tc>
              </a:tr>
              <a:tr h="255462">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6" name="TextBox 5"/>
          <p:cNvSpPr txBox="1"/>
          <p:nvPr/>
        </p:nvSpPr>
        <p:spPr>
          <a:xfrm>
            <a:off x="457200" y="64008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1415149435"/>
      </p:ext>
    </p:extLst>
  </p:cSld>
  <p:clrMapOvr>
    <a:masterClrMapping/>
  </p:clrMapOvr>
  <p:transition xmlns:p14="http://schemas.microsoft.com/office/powerpoint/2010/mai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505094" y="1708373"/>
            <a:ext cx="4617999" cy="1539332"/>
          </a:xfrm>
          <a:prstGeom prst="rect">
            <a:avLst/>
          </a:prstGeom>
        </p:spPr>
      </p:pic>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10Gbps</a:t>
            </a:r>
          </a:p>
        </p:txBody>
      </p:sp>
      <p:graphicFrame>
        <p:nvGraphicFramePr>
          <p:cNvPr id="10" name="Content Placeholder 4"/>
          <p:cNvGraphicFramePr>
            <a:graphicFrameLocks/>
          </p:cNvGraphicFramePr>
          <p:nvPr>
            <p:extLst>
              <p:ext uri="{D42A27DB-BD31-4B8C-83A1-F6EECF244321}">
                <p14:modId xmlns:p14="http://schemas.microsoft.com/office/powerpoint/2010/main" val="389827880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3" name="Picture 12"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4" name="Picture 13"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5" name="Picture 14"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pic>
        <p:nvPicPr>
          <p:cNvPr id="16" name="Picture 15"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952140584"/>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a:t>
            </a:r>
            <a:r>
              <a:rPr lang="en-US" sz="1200" dirty="0"/>
              <a:t>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40Gbps</a:t>
            </a:r>
          </a:p>
        </p:txBody>
      </p:sp>
      <p:graphicFrame>
        <p:nvGraphicFramePr>
          <p:cNvPr id="10" name="Content Placeholder 4"/>
          <p:cNvGraphicFramePr>
            <a:graphicFrameLocks/>
          </p:cNvGraphicFramePr>
          <p:nvPr>
            <p:extLst>
              <p:ext uri="{D42A27DB-BD31-4B8C-83A1-F6EECF244321}">
                <p14:modId xmlns:p14="http://schemas.microsoft.com/office/powerpoint/2010/main" val="27028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9.8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3/4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smtClean="0">
                          <a:ln>
                            <a:noFill/>
                          </a:ln>
                          <a:effectLst/>
                        </a:rPr>
                        <a:t>29.5 </a:t>
                      </a:r>
                      <a:r>
                        <a:rPr kumimoji="0" lang="en-US" sz="1000" u="none" strike="noStrike" cap="none" normalizeH="0" baseline="0" dirty="0" smtClean="0">
                          <a:ln>
                            <a:noFill/>
                          </a:ln>
                          <a:effectLst/>
                        </a:rPr>
                        <a:t>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210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4" name="Picture 13"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7" name="Picture 22" descr="dark_FortiASICS_CP8.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51415" y="3069578"/>
            <a:ext cx="6731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descr="dark_Storage_128gb.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85803" y="3095762"/>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a:stretch>
            <a:fillRect/>
          </a:stretch>
        </p:blipFill>
        <p:spPr>
          <a:xfrm>
            <a:off x="344871" y="1837193"/>
            <a:ext cx="4980148" cy="1836430"/>
          </a:xfrm>
          <a:prstGeom prst="rect">
            <a:avLst/>
          </a:prstGeom>
        </p:spPr>
      </p:pic>
      <p:pic>
        <p:nvPicPr>
          <p:cNvPr id="13" name="Picture 12"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2037254954"/>
      </p:ext>
    </p:extLst>
  </p:cSld>
  <p:clrMapOvr>
    <a:masterClrMapping/>
  </p:clrMapOvr>
  <p:transition xmlns:p14="http://schemas.microsoft.com/office/powerpoint/2010/mai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8098" y="1829284"/>
            <a:ext cx="4983853" cy="1993541"/>
          </a:xfrm>
          <a:prstGeom prst="rect">
            <a:avLst/>
          </a:prstGeom>
        </p:spPr>
      </p:pic>
      <p:pic>
        <p:nvPicPr>
          <p:cNvPr id="16" name="Picture 15" descr="dark_FortiASICS_SP3.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523" y="3060210"/>
            <a:ext cx="673935" cy="346569"/>
          </a:xfrm>
          <a:prstGeom prst="rect">
            <a:avLst/>
          </a:prstGeom>
          <a:effectLst/>
        </p:spPr>
      </p:pic>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SP3 </a:t>
            </a:r>
            <a:r>
              <a:rPr lang="en-US" sz="1200" dirty="0"/>
              <a:t>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a:t>: 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247123216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40/40/10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9.4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7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235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970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4"/>
          <a:stretch>
            <a:fillRect/>
          </a:stretch>
        </p:blipFill>
        <p:spPr>
          <a:xfrm>
            <a:off x="567270" y="1194749"/>
            <a:ext cx="1794302" cy="536981"/>
          </a:xfrm>
          <a:prstGeom prst="rect">
            <a:avLst/>
          </a:prstGeom>
        </p:spPr>
      </p:pic>
      <p:pic>
        <p:nvPicPr>
          <p:cNvPr id="14" name="Picture 13"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5" y="3077127"/>
            <a:ext cx="569690" cy="312735"/>
          </a:xfrm>
          <a:prstGeom prst="rect">
            <a:avLst/>
          </a:prstGeom>
          <a:effectLst/>
        </p:spPr>
      </p:pic>
      <p:pic>
        <p:nvPicPr>
          <p:cNvPr id="15" name="Picture 14"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60739" y="3060210"/>
            <a:ext cx="673935" cy="346569"/>
          </a:xfrm>
          <a:prstGeom prst="rect">
            <a:avLst/>
          </a:prstGeom>
          <a:effectLst/>
        </p:spPr>
      </p:pic>
      <p:pic>
        <p:nvPicPr>
          <p:cNvPr id="11" name="Picture 10"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1529500148"/>
      </p:ext>
    </p:extLst>
  </p:cSld>
  <p:clrMapOvr>
    <a:masterClrMapping/>
  </p:clrMapOvr>
  <p:transition xmlns:p14="http://schemas.microsoft.com/office/powerpoint/2010/mai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40" name="Rectangle 39"/>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5146393"/>
            <a:ext cx="8229600" cy="436584"/>
          </a:xfrm>
          <a:prstGeom prst="rect">
            <a:avLst/>
          </a:prstGeom>
          <a:solidFill>
            <a:schemeClr val="bg2">
              <a:lumMod val="25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2090308"/>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3" name="Rectangle 42"/>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4" name="Rectangle 43"/>
          <p:cNvSpPr/>
          <p:nvPr/>
        </p:nvSpPr>
        <p:spPr bwMode="auto">
          <a:xfrm>
            <a:off x="457200" y="2685650"/>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46" name="Text Placeholder 29"/>
          <p:cNvSpPr txBox="1">
            <a:spLocks/>
          </p:cNvSpPr>
          <p:nvPr/>
        </p:nvSpPr>
        <p:spPr>
          <a:xfrm>
            <a:off x="4837532" y="2765858"/>
            <a:ext cx="3862636" cy="2460743"/>
          </a:xfrm>
          <a:prstGeom prst="rect">
            <a:avLst/>
          </a:prstGeom>
        </p:spPr>
        <p:txBody>
          <a:bodyPr vert="horz" lIns="0" tIns="45720" rIns="0" bIns="45720" rtlCol="0">
            <a:normAutofit/>
          </a:body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r>
              <a:rPr kumimoji="0" lang="en-US" sz="1600" b="1" i="0" u="none" strike="noStrike" kern="0" cap="none" spc="0" normalizeH="0" baseline="0" noProof="0" dirty="0" smtClean="0">
                <a:ln>
                  <a:noFill/>
                </a:ln>
                <a:solidFill>
                  <a:srgbClr val="2B2B2B"/>
                </a:solidFill>
                <a:effectLst/>
                <a:uLnTx/>
                <a:uFillTx/>
                <a:latin typeface="+mn-lt"/>
                <a:ea typeface="+mn-ea"/>
                <a:cs typeface="HelveticaNeue Condensed"/>
              </a:rPr>
              <a:t>FortiGate Virtual Appliance</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UTM solution for Cloud environment</a:t>
            </a:r>
          </a:p>
          <a:p>
            <a:pPr marR="0" lvl="0" algn="l" defTabSz="914400" rtl="0" eaLnBrk="0" fontAlgn="base" latinLnBrk="0" hangingPunct="0">
              <a:lnSpc>
                <a:spcPct val="100000"/>
              </a:lnSpc>
              <a:spcBef>
                <a:spcPct val="20000"/>
              </a:spcBef>
              <a:spcAft>
                <a:spcPct val="0"/>
              </a:spcAft>
              <a:buClr>
                <a:srgbClr val="FF0000"/>
              </a:buClr>
              <a:buSzPct val="100000"/>
              <a:tabLst/>
              <a:defRPr/>
            </a:pPr>
            <a:endParaRPr kumimoji="0" lang="en-US" sz="1500" b="0" i="0" u="none" strike="noStrike" kern="0" cap="none" spc="0" normalizeH="0" baseline="0" noProof="0" dirty="0" smtClean="0">
              <a:ln>
                <a:noFill/>
              </a:ln>
              <a:solidFill>
                <a:srgbClr val="1B232A"/>
              </a:solidFill>
              <a:effectLst/>
              <a:uLnTx/>
              <a:uFillTx/>
              <a:latin typeface="+mn-lt"/>
              <a:cs typeface="HelveticaNeue Condensed"/>
            </a:endParaRPr>
          </a:p>
        </p:txBody>
      </p:sp>
      <p:sp>
        <p:nvSpPr>
          <p:cNvPr id="47" name="Rounded Rectangle 46"/>
          <p:cNvSpPr/>
          <p:nvPr/>
        </p:nvSpPr>
        <p:spPr bwMode="auto">
          <a:xfrm>
            <a:off x="783161"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Content 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48" name="Picture 47"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9045" y="3944201"/>
            <a:ext cx="1000760" cy="589280"/>
          </a:xfrm>
          <a:prstGeom prst="rect">
            <a:avLst/>
          </a:prstGeom>
          <a:effectLst>
            <a:outerShdw blurRad="50800" dist="38100" dir="5400000">
              <a:srgbClr val="000000">
                <a:alpha val="30000"/>
              </a:srgbClr>
            </a:outerShdw>
          </a:effectLst>
        </p:spPr>
      </p:pic>
      <p:sp>
        <p:nvSpPr>
          <p:cNvPr id="49" name="Rounded Rectangle 48"/>
          <p:cNvSpPr/>
          <p:nvPr/>
        </p:nvSpPr>
        <p:spPr bwMode="auto">
          <a:xfrm>
            <a:off x="2098438"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Network</a:t>
            </a:r>
          </a:p>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0" name="Picture 49"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98438" y="3944201"/>
            <a:ext cx="1000760" cy="589280"/>
          </a:xfrm>
          <a:prstGeom prst="rect">
            <a:avLst/>
          </a:prstGeom>
          <a:effectLst>
            <a:outerShdw blurRad="50800" dist="38100" dir="5400000">
              <a:srgbClr val="000000">
                <a:alpha val="30000"/>
              </a:srgbClr>
            </a:outerShdw>
          </a:effectLst>
        </p:spPr>
      </p:pic>
      <p:sp>
        <p:nvSpPr>
          <p:cNvPr id="51" name="Rounded Rectangle 50"/>
          <p:cNvSpPr/>
          <p:nvPr/>
        </p:nvSpPr>
        <p:spPr bwMode="auto">
          <a:xfrm>
            <a:off x="3450023"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Security</a:t>
            </a:r>
          </a:p>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2" name="Picture 51"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0023" y="3944201"/>
            <a:ext cx="1000760" cy="589280"/>
          </a:xfrm>
          <a:prstGeom prst="rect">
            <a:avLst/>
          </a:prstGeom>
          <a:effectLst>
            <a:outerShdw blurRad="50800" dist="38100" dir="5400000">
              <a:srgbClr val="000000">
                <a:alpha val="30000"/>
              </a:srgbClr>
            </a:outerShdw>
          </a:effectLst>
        </p:spPr>
      </p:pic>
      <p:sp>
        <p:nvSpPr>
          <p:cNvPr id="53" name="Rectangle 52"/>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pic>
        <p:nvPicPr>
          <p:cNvPr id="17" name="Picture 3" descr="FortiGate-VM_Icon2_1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504644" y="3583739"/>
            <a:ext cx="1961421" cy="1589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9"/>
          <p:cNvSpPr>
            <a:spLocks noGrp="1"/>
          </p:cNvSpPr>
          <p:nvPr>
            <p:ph type="body" sz="quarter" idx="4294967295"/>
          </p:nvPr>
        </p:nvSpPr>
        <p:spPr bwMode="auto">
          <a:xfrm>
            <a:off x="721894" y="2752725"/>
            <a:ext cx="4104106"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2B2B2B"/>
                </a:solidFill>
                <a:effectLst/>
                <a:uLnTx/>
                <a:uFillTx/>
                <a:latin typeface="+mn-lt"/>
              </a:rPr>
              <a:t>FortiGate Hardware Appliance</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Purposed built high performance systems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Acceleration chips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Wired and Wireless Connectivity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191769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40GE slots</a:t>
            </a:r>
          </a:p>
          <a:p>
            <a:pPr marL="343047" indent="-343047" defTabSz="914417">
              <a:spcBef>
                <a:spcPct val="20000"/>
              </a:spcBef>
              <a:buFontTx/>
              <a:buChar char="•"/>
            </a:pPr>
            <a:r>
              <a:rPr lang="en-US" sz="1200" dirty="0" smtClean="0"/>
              <a:t>2x 10GE slots</a:t>
            </a:r>
          </a:p>
          <a:p>
            <a:pPr marL="343047" indent="-343047" defTabSz="914417">
              <a:spcBef>
                <a:spcPct val="20000"/>
              </a:spcBef>
              <a:buFontTx/>
              <a:buChar char="•"/>
            </a:pPr>
            <a:r>
              <a:rPr lang="en-US" sz="1200" dirty="0" smtClean="0"/>
              <a:t>2x GE RJ45 MGMT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smtClean="0"/>
              <a:t>connectivity</a:t>
            </a:r>
            <a:r>
              <a:rPr lang="sv-SE" sz="1200" dirty="0" smtClean="0"/>
              <a:t> : </a:t>
            </a:r>
            <a:r>
              <a:rPr lang="sv-SE" sz="1200" dirty="0"/>
              <a:t>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10/40Gbps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32840146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45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3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5.6 / 13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23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565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6.5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7" name="Picture 16" descr="5001D_front_callout[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0" y="1905000"/>
            <a:ext cx="4572000" cy="1729178"/>
          </a:xfrm>
          <a:prstGeom prst="rect">
            <a:avLst/>
          </a:prstGeom>
        </p:spPr>
      </p:pic>
      <p:pic>
        <p:nvPicPr>
          <p:cNvPr id="11" name="Picture 10"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29000"/>
            <a:ext cx="673935" cy="346569"/>
          </a:xfrm>
          <a:prstGeom prst="rect">
            <a:avLst/>
          </a:prstGeom>
          <a:effectLst/>
        </p:spPr>
      </p:pic>
      <p:pic>
        <p:nvPicPr>
          <p:cNvPr id="15" name="Picture 14" descr="dark_forticarrie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77200" y="3063552"/>
            <a:ext cx="568348" cy="316345"/>
          </a:xfrm>
          <a:prstGeom prst="rect">
            <a:avLst/>
          </a:prstGeom>
        </p:spPr>
      </p:pic>
      <p:pic>
        <p:nvPicPr>
          <p:cNvPr id="16" name="Picture 15" descr="dark_FortiASICS_NP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8" name="Picture 3" descr="dark_port_40G.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05600" y="306535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ark_Storage_20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1400" y="3069324"/>
            <a:ext cx="554344" cy="304800"/>
          </a:xfrm>
          <a:prstGeom prst="rect">
            <a:avLst/>
          </a:prstGeom>
        </p:spPr>
      </p:pic>
    </p:spTree>
    <p:extLst>
      <p:ext uri="{BB962C8B-B14F-4D97-AF65-F5344CB8AC3E}">
        <p14:creationId xmlns:p14="http://schemas.microsoft.com/office/powerpoint/2010/main" val="3154672518"/>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0200"/>
            <a:ext cx="4791175" cy="185126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44924690"/>
              </p:ext>
            </p:extLst>
          </p:nvPr>
        </p:nvGraphicFramePr>
        <p:xfrm>
          <a:off x="457200" y="3886200"/>
          <a:ext cx="8305800" cy="5350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Switching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225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SFP+ slots for 10-gigabit interfaces (2x transceivers default)</a:t>
            </a:r>
          </a:p>
          <a:p>
            <a:pPr marL="343047" indent="-343047" defTabSz="914417">
              <a:spcBef>
                <a:spcPct val="20000"/>
              </a:spcBef>
              <a:buFontTx/>
              <a:buChar char="•"/>
            </a:pPr>
            <a:r>
              <a:rPr lang="en-US" sz="1200" dirty="0"/>
              <a:t>2x front panel base backplane 10-gigabit interfaces that connects to the base backplane channel</a:t>
            </a:r>
          </a:p>
          <a:p>
            <a:pPr marL="343047" indent="-343047" defTabSz="914417">
              <a:spcBef>
                <a:spcPct val="20000"/>
              </a:spcBef>
              <a:buFontTx/>
              <a:buChar char="•"/>
            </a:pPr>
            <a:r>
              <a:rPr lang="en-US" sz="1200" dirty="0"/>
              <a:t>1x front panel base backplane </a:t>
            </a:r>
            <a:r>
              <a:rPr lang="en-US" sz="1200" dirty="0" smtClean="0"/>
              <a:t>GE RJ45 </a:t>
            </a:r>
            <a:r>
              <a:rPr lang="en-US" sz="1200" dirty="0"/>
              <a:t>interface</a:t>
            </a:r>
          </a:p>
        </p:txBody>
      </p:sp>
      <p:pic>
        <p:nvPicPr>
          <p:cNvPr id="10" name="Picture 9"/>
          <p:cNvPicPr>
            <a:picLocks noChangeAspect="1"/>
          </p:cNvPicPr>
          <p:nvPr/>
        </p:nvPicPr>
        <p:blipFill>
          <a:blip r:embed="rId3"/>
          <a:stretch>
            <a:fillRect/>
          </a:stretch>
        </p:blipFill>
        <p:spPr>
          <a:xfrm>
            <a:off x="567270" y="1194749"/>
            <a:ext cx="1794302" cy="536981"/>
          </a:xfrm>
          <a:prstGeom prst="rect">
            <a:avLst/>
          </a:prstGeom>
        </p:spPr>
      </p:pic>
    </p:spTree>
    <p:extLst>
      <p:ext uri="{BB962C8B-B14F-4D97-AF65-F5344CB8AC3E}">
        <p14:creationId xmlns:p14="http://schemas.microsoft.com/office/powerpoint/2010/main" val="338030697"/>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02609082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60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1.26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110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10x 10GE SFP</a:t>
            </a:r>
            <a:r>
              <a:rPr lang="en-US" sz="1200" dirty="0"/>
              <a:t>+ slots </a:t>
            </a:r>
            <a:endParaRPr lang="en-US" sz="1200" dirty="0" smtClean="0"/>
          </a:p>
          <a:p>
            <a:pPr marL="343047" indent="-343047" defTabSz="914417">
              <a:spcBef>
                <a:spcPct val="20000"/>
              </a:spcBef>
              <a:buFontTx/>
              <a:buChar char="•"/>
            </a:pPr>
            <a:r>
              <a:rPr lang="en-US" sz="1200" dirty="0" smtClean="0"/>
              <a:t>1x GE RJ45 management interface</a:t>
            </a:r>
            <a:endParaRPr lang="en-US" sz="1200" dirty="0"/>
          </a:p>
        </p:txBody>
      </p:sp>
      <p:pic>
        <p:nvPicPr>
          <p:cNvPr id="2" name="Picture 1"/>
          <p:cNvPicPr>
            <a:picLocks noChangeAspect="1"/>
          </p:cNvPicPr>
          <p:nvPr/>
        </p:nvPicPr>
        <p:blipFill>
          <a:blip r:embed="rId2"/>
          <a:stretch>
            <a:fillRect/>
          </a:stretch>
        </p:blipFill>
        <p:spPr>
          <a:xfrm>
            <a:off x="609600" y="1600200"/>
            <a:ext cx="5045244" cy="2159588"/>
          </a:xfrm>
          <a:prstGeom prst="rect">
            <a:avLst/>
          </a:prstGeom>
        </p:spPr>
      </p:pic>
      <p:pic>
        <p:nvPicPr>
          <p:cNvPr id="14" name="Picture 13" descr="d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476" y="3077736"/>
            <a:ext cx="666109" cy="343915"/>
          </a:xfrm>
          <a:prstGeom prst="rect">
            <a:avLst/>
          </a:prstGeom>
        </p:spPr>
      </p:pic>
      <p:pic>
        <p:nvPicPr>
          <p:cNvPr id="9" name="Picture 8"/>
          <p:cNvPicPr>
            <a:picLocks noChangeAspect="1"/>
          </p:cNvPicPr>
          <p:nvPr/>
        </p:nvPicPr>
        <p:blipFill>
          <a:blip r:embed="rId4"/>
          <a:stretch>
            <a:fillRect/>
          </a:stretch>
        </p:blipFill>
        <p:spPr>
          <a:xfrm>
            <a:off x="567270" y="1194749"/>
            <a:ext cx="1794302" cy="53698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Tree>
    <p:extLst>
      <p:ext uri="{BB962C8B-B14F-4D97-AF65-F5344CB8AC3E}">
        <p14:creationId xmlns:p14="http://schemas.microsoft.com/office/powerpoint/2010/main" val="667221214"/>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3457147184"/>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5" name="Picture 14" descr="5903C_front_callou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9600" y="1676400"/>
            <a:ext cx="4953000" cy="1789043"/>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spTree>
    <p:extLst>
      <p:ext uri="{BB962C8B-B14F-4D97-AF65-F5344CB8AC3E}">
        <p14:creationId xmlns:p14="http://schemas.microsoft.com/office/powerpoint/2010/main" val="2440944251"/>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07971969"/>
              </p:ext>
            </p:extLst>
          </p:nvPr>
        </p:nvGraphicFramePr>
        <p:xfrm>
          <a:off x="457200" y="3886200"/>
          <a:ext cx="8305800" cy="220121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effectLst/>
                        </a:rPr>
                        <a:t>Max Number of FortiAPs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1024</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3" name="Picture 2"/>
          <p:cNvPicPr>
            <a:picLocks noChangeAspect="1"/>
          </p:cNvPicPr>
          <p:nvPr/>
        </p:nvPicPr>
        <p:blipFill>
          <a:blip r:embed="rId2"/>
          <a:stretch>
            <a:fillRect/>
          </a:stretch>
        </p:blipFill>
        <p:spPr>
          <a:xfrm>
            <a:off x="440942" y="1382998"/>
            <a:ext cx="4982737" cy="1960121"/>
          </a:xfrm>
          <a:prstGeom prst="rect">
            <a:avLst/>
          </a:prstGeom>
        </p:spPr>
      </p:pic>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r>
              <a:rPr lang="en-US" sz="1200" dirty="0" smtClean="0"/>
              <a:t>)</a:t>
            </a:r>
          </a:p>
          <a:p>
            <a:pPr marL="343047" indent="-343047" defTabSz="914417">
              <a:spcBef>
                <a:spcPct val="20000"/>
              </a:spcBef>
              <a:buFontTx/>
              <a:buChar char="•"/>
            </a:pPr>
            <a:r>
              <a:rPr lang="fr-FR" sz="1200" dirty="0"/>
              <a:t>2 x </a:t>
            </a:r>
            <a:r>
              <a:rPr lang="fr-FR" sz="1200" dirty="0" smtClean="0"/>
              <a:t>10GE </a:t>
            </a:r>
            <a:r>
              <a:rPr lang="fr-FR" sz="1200" dirty="0"/>
              <a:t>SFP+</a:t>
            </a:r>
            <a:endParaRPr lang="en-US" sz="1200" dirty="0"/>
          </a:p>
          <a:p>
            <a:pPr marL="343047" indent="-343047" defTabSz="914417">
              <a:spcBef>
                <a:spcPct val="20000"/>
              </a:spcBef>
              <a:buFontTx/>
              <a:buChar char="•"/>
            </a:pPr>
            <a:r>
              <a:rPr lang="en-US" sz="1200" dirty="0"/>
              <a:t>1</a:t>
            </a:r>
            <a:r>
              <a:rPr lang="en-US" sz="1200" dirty="0" smtClean="0"/>
              <a:t>x GE RJ45 Ports</a:t>
            </a:r>
            <a:endParaRPr lang="en-US" sz="1200" dirty="0"/>
          </a:p>
        </p:txBody>
      </p:sp>
      <p:pic>
        <p:nvPicPr>
          <p:cNvPr id="9" name="Picture 8" descr="dark_FortiASICS_CP7.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2" name="Picture 11"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spTree>
    <p:extLst>
      <p:ext uri="{BB962C8B-B14F-4D97-AF65-F5344CB8AC3E}">
        <p14:creationId xmlns:p14="http://schemas.microsoft.com/office/powerpoint/2010/main" val="1857450619"/>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1045695879"/>
              </p:ext>
            </p:extLst>
          </p:nvPr>
        </p:nvGraphicFramePr>
        <p:xfrm>
          <a:off x="252000" y="1260000"/>
          <a:ext cx="8640000" cy="2744647"/>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0">
                <a:tc>
                  <a:txBody>
                    <a:bodyPr/>
                    <a:lstStyle/>
                    <a:p>
                      <a:endParaRPr lang="en-US" sz="1300" dirty="0"/>
                    </a:p>
                  </a:txBody>
                  <a:tcPr anchor="ctr">
                    <a:solidFill>
                      <a:srgbClr val="3C3C3C"/>
                    </a:solidFill>
                  </a:tcPr>
                </a:tc>
                <a:tc>
                  <a:txBody>
                    <a:bodyPr/>
                    <a:lstStyle/>
                    <a:p>
                      <a:pPr algn="ctr" fontAlgn="ctr"/>
                      <a:r>
                        <a:rPr lang="en-US" sz="1300" u="none" strike="noStrike" dirty="0" smtClean="0"/>
                        <a:t>FG-VM00</a:t>
                      </a:r>
                      <a:endParaRPr lang="en-US" sz="1300" b="0" i="0" u="none" strike="noStrike" dirty="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FG-VM01</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FG-VM02</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FG-VM04</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FG-VM08</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err="1" smtClean="0">
                          <a:solidFill>
                            <a:schemeClr val="bg1"/>
                          </a:solidFill>
                        </a:rPr>
                        <a:t>vCPU</a:t>
                      </a:r>
                      <a:r>
                        <a:rPr lang="en-US" sz="1100" b="1" dirty="0" smtClean="0">
                          <a:solidFill>
                            <a:schemeClr val="bg1"/>
                          </a:solidFill>
                        </a:rPr>
                        <a:t> (Min / Max)</a:t>
                      </a:r>
                    </a:p>
                  </a:txBody>
                  <a:tcPr anchor="ctr">
                    <a:solidFill>
                      <a:srgbClr val="777777"/>
                    </a:solidFill>
                  </a:tcPr>
                </a:tc>
                <a:tc>
                  <a:txBody>
                    <a:bodyPr/>
                    <a:lstStyle/>
                    <a:p>
                      <a:pPr algn="ctr"/>
                      <a:r>
                        <a:rPr lang="en-US" sz="1100" dirty="0" smtClean="0"/>
                        <a:t>1/1</a:t>
                      </a:r>
                    </a:p>
                  </a:txBody>
                  <a:tcPr anchor="ctr"/>
                </a:tc>
                <a:tc>
                  <a:txBody>
                    <a:bodyPr/>
                    <a:lstStyle/>
                    <a:p>
                      <a:pPr algn="ctr"/>
                      <a:r>
                        <a:rPr lang="en-US" sz="1100" dirty="0" smtClean="0"/>
                        <a:t>1/1</a:t>
                      </a:r>
                    </a:p>
                  </a:txBody>
                  <a:tcPr anchor="ctr" horzOverflow="overflow"/>
                </a:tc>
                <a:tc>
                  <a:txBody>
                    <a:bodyPr/>
                    <a:lstStyle/>
                    <a:p>
                      <a:pPr algn="ctr"/>
                      <a:r>
                        <a:rPr lang="en-US" sz="1100" dirty="0" smtClean="0"/>
                        <a:t>1/2</a:t>
                      </a:r>
                      <a:endParaRPr lang="en-US" sz="1100" dirty="0"/>
                    </a:p>
                  </a:txBody>
                  <a:tcPr anchor="ctr" horzOverflow="overflow"/>
                </a:tc>
                <a:tc>
                  <a:txBody>
                    <a:bodyPr/>
                    <a:lstStyle/>
                    <a:p>
                      <a:pPr algn="ctr"/>
                      <a:r>
                        <a:rPr lang="en-US" sz="1100" dirty="0" smtClean="0"/>
                        <a:t>1/4</a:t>
                      </a:r>
                    </a:p>
                  </a:txBody>
                  <a:tcPr anchor="ctr" horzOverflow="overflow"/>
                </a:tc>
                <a:tc>
                  <a:txBody>
                    <a:bodyPr/>
                    <a:lstStyle/>
                    <a:p>
                      <a:pPr algn="ctr"/>
                      <a:r>
                        <a:rPr lang="en-US" sz="1100" dirty="0" smtClean="0"/>
                        <a:t>1/8</a:t>
                      </a:r>
                    </a:p>
                  </a:txBody>
                  <a:tcPr anchor="ctr" horzOverflow="overflow"/>
                </a:tc>
              </a:tr>
              <a:tr h="370840">
                <a:tc>
                  <a:txBody>
                    <a:bodyPr/>
                    <a:lstStyle/>
                    <a:p>
                      <a:r>
                        <a:rPr lang="en-US" sz="1100" b="1" dirty="0" smtClean="0">
                          <a:solidFill>
                            <a:schemeClr val="bg1"/>
                          </a:solidFill>
                        </a:rPr>
                        <a:t>Network Interface (Min /Max)</a:t>
                      </a:r>
                      <a:endParaRPr lang="en-US" sz="1100" b="1" dirty="0">
                        <a:solidFill>
                          <a:schemeClr val="bg1"/>
                        </a:solidFill>
                      </a:endParaRPr>
                    </a:p>
                  </a:txBody>
                  <a:tcPr anchor="ctr">
                    <a:solidFill>
                      <a:srgbClr val="777777"/>
                    </a:solidFill>
                  </a:tcPr>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horzOverflow="overflow"/>
                </a:tc>
              </a:tr>
              <a:tr h="299966">
                <a:tc>
                  <a:txBody>
                    <a:bodyPr/>
                    <a:lstStyle/>
                    <a:p>
                      <a:r>
                        <a:rPr lang="en-US" sz="1100" b="1" dirty="0" smtClean="0">
                          <a:solidFill>
                            <a:schemeClr val="bg1"/>
                          </a:solidFill>
                        </a:rPr>
                        <a:t>Memory </a:t>
                      </a:r>
                      <a:r>
                        <a:rPr lang="en-US" sz="1100" b="1" baseline="0" dirty="0" smtClean="0">
                          <a:solidFill>
                            <a:schemeClr val="bg1"/>
                          </a:solidFill>
                        </a:rPr>
                        <a:t>(Min / Max)</a:t>
                      </a:r>
                      <a:endParaRPr lang="en-US" sz="1100" b="1" dirty="0">
                        <a:solidFill>
                          <a:schemeClr val="bg1"/>
                        </a:solidFill>
                      </a:endParaRPr>
                    </a:p>
                  </a:txBody>
                  <a:tcPr anchor="ctr">
                    <a:solidFill>
                      <a:srgbClr val="777777"/>
                    </a:solidFill>
                  </a:tcPr>
                </a:tc>
                <a:tc>
                  <a:txBody>
                    <a:bodyPr/>
                    <a:lstStyle/>
                    <a:p>
                      <a:pPr algn="ctr"/>
                      <a:r>
                        <a:rPr lang="en-US" sz="1100" dirty="0" smtClean="0"/>
                        <a:t>512 MB / 512 MB</a:t>
                      </a:r>
                      <a:endParaRPr lang="en-US" sz="1100" dirty="0"/>
                    </a:p>
                  </a:txBody>
                  <a:tcPr anchor="ctr"/>
                </a:tc>
                <a:tc>
                  <a:txBody>
                    <a:bodyPr/>
                    <a:lstStyle/>
                    <a:p>
                      <a:pPr algn="ctr"/>
                      <a:r>
                        <a:rPr lang="en-US" sz="1100" dirty="0" smtClean="0"/>
                        <a:t>512 MB / 1</a:t>
                      </a:r>
                      <a:r>
                        <a:rPr lang="en-US" sz="1100" baseline="0" dirty="0" smtClean="0"/>
                        <a:t> G</a:t>
                      </a:r>
                      <a:r>
                        <a:rPr lang="en-US" sz="1100" dirty="0" smtClean="0"/>
                        <a: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512 MB / 3</a:t>
                      </a:r>
                      <a:r>
                        <a:rPr lang="en-US" sz="1100" baseline="0" dirty="0" smtClean="0"/>
                        <a:t> G</a:t>
                      </a:r>
                      <a:r>
                        <a:rPr lang="en-US" sz="1100" dirty="0" smtClean="0"/>
                        <a:t>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512 MB / 4</a:t>
                      </a:r>
                      <a:r>
                        <a:rPr lang="en-US" sz="1100" baseline="0" dirty="0" smtClean="0"/>
                        <a:t> G</a:t>
                      </a:r>
                      <a:r>
                        <a:rPr lang="en-US" sz="1100" dirty="0" smtClean="0"/>
                        <a:t>B</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512 MB / 12</a:t>
                      </a:r>
                      <a:r>
                        <a:rPr lang="en-US" sz="1100" baseline="0" dirty="0" smtClean="0"/>
                        <a:t> G</a:t>
                      </a:r>
                      <a:r>
                        <a:rPr lang="en-US" sz="1100" dirty="0" smtClean="0"/>
                        <a:t>B</a:t>
                      </a:r>
                    </a:p>
                  </a:txBody>
                  <a:tcPr anchor="ctr" horzOverflow="overflow"/>
                </a:tc>
              </a:tr>
              <a:tr h="370840">
                <a:tc>
                  <a:txBody>
                    <a:bodyPr/>
                    <a:lstStyle/>
                    <a:p>
                      <a:r>
                        <a:rPr lang="en-US" sz="1100" b="1" dirty="0" smtClean="0">
                          <a:solidFill>
                            <a:schemeClr val="bg1"/>
                          </a:solidFill>
                        </a:rPr>
                        <a:t>Storage Support (Min/Max)</a:t>
                      </a:r>
                      <a:endParaRPr lang="en-US" sz="1100" b="1" dirty="0">
                        <a:solidFill>
                          <a:schemeClr val="bg1"/>
                        </a:solidFill>
                      </a:endParaRPr>
                    </a:p>
                  </a:txBody>
                  <a:tcPr anchor="ctr">
                    <a:solidFill>
                      <a:srgbClr val="777777"/>
                    </a:solidFill>
                  </a:tcPr>
                </a:tc>
                <a:tc>
                  <a:txBody>
                    <a:bodyPr/>
                    <a:lstStyle/>
                    <a:p>
                      <a:pPr algn="ctr"/>
                      <a:r>
                        <a:rPr lang="en-US" sz="1100" baseline="0" dirty="0" smtClean="0"/>
                        <a:t>30 GB / 2TB</a:t>
                      </a:r>
                      <a:endParaRPr lang="en-US" sz="1100" dirty="0"/>
                    </a:p>
                  </a:txBody>
                  <a:tcPr anchor="ctr" horzOverflow="overflow"/>
                </a:tc>
                <a:tc>
                  <a:txBody>
                    <a:bodyPr/>
                    <a:lstStyle/>
                    <a:p>
                      <a:pPr algn="ctr"/>
                      <a:r>
                        <a:rPr lang="en-US" sz="1100" baseline="0" dirty="0" smtClean="0"/>
                        <a:t>30 GB / 2TB</a:t>
                      </a:r>
                      <a:endParaRPr lang="en-US" sz="1100" dirty="0"/>
                    </a:p>
                  </a:txBody>
                  <a:tcPr anchor="ctr"/>
                </a:tc>
                <a:tc>
                  <a:txBody>
                    <a:bodyPr/>
                    <a:lstStyle/>
                    <a:p>
                      <a:pPr algn="ctr"/>
                      <a:r>
                        <a:rPr lang="en-US" sz="1100" baseline="0" dirty="0" smtClean="0"/>
                        <a:t>30 GB / 2TB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30 GB / 2TB</a:t>
                      </a:r>
                      <a:endParaRPr lang="en-US" sz="1100" dirty="0" smtClean="0"/>
                    </a:p>
                  </a:txBody>
                  <a:tcPr anchor="ctr"/>
                </a:tc>
                <a:tc>
                  <a:txBody>
                    <a:bodyPr/>
                    <a:lstStyle/>
                    <a:p>
                      <a:pPr algn="ctr"/>
                      <a:r>
                        <a:rPr lang="en-US" sz="1100" baseline="0" dirty="0" smtClean="0"/>
                        <a:t>30 GB / 2TB</a:t>
                      </a:r>
                      <a:endParaRPr lang="en-US" sz="1100" dirty="0"/>
                    </a:p>
                  </a:txBody>
                  <a:tcPr anchor="ctr"/>
                </a:tc>
              </a:tr>
              <a:tr h="370840">
                <a:tc>
                  <a:txBody>
                    <a:bodyPr/>
                    <a:lstStyle/>
                    <a:p>
                      <a:r>
                        <a:rPr lang="en-US" sz="1100" b="1" dirty="0" smtClean="0">
                          <a:solidFill>
                            <a:schemeClr val="bg1"/>
                          </a:solidFill>
                        </a:rPr>
                        <a:t>Max FortiAP</a:t>
                      </a:r>
                      <a:endParaRPr lang="en-US" sz="1100" b="1" dirty="0">
                        <a:solidFill>
                          <a:schemeClr val="bg1"/>
                        </a:solidFill>
                      </a:endParaRPr>
                    </a:p>
                  </a:txBody>
                  <a:tcPr anchor="ctr">
                    <a:solidFill>
                      <a:srgbClr val="777777"/>
                    </a:solidFill>
                  </a:tcPr>
                </a:tc>
                <a:tc>
                  <a:txBody>
                    <a:bodyPr/>
                    <a:lstStyle/>
                    <a:p>
                      <a:pPr algn="ctr"/>
                      <a:r>
                        <a:rPr lang="en-US" sz="1100" dirty="0" smtClean="0"/>
                        <a:t>32</a:t>
                      </a:r>
                      <a:endParaRPr lang="en-US" sz="1100" dirty="0"/>
                    </a:p>
                  </a:txBody>
                  <a:tcPr anchor="ctr"/>
                </a:tc>
                <a:tc>
                  <a:txBody>
                    <a:bodyPr/>
                    <a:lstStyle/>
                    <a:p>
                      <a:pPr algn="ctr"/>
                      <a:r>
                        <a:rPr lang="en-US" sz="1100" dirty="0" smtClean="0"/>
                        <a:t>256</a:t>
                      </a:r>
                      <a:endParaRPr lang="en-US" sz="1100" dirty="0"/>
                    </a:p>
                  </a:txBody>
                  <a:tcPr anchor="ctr" horzOverflow="overflow"/>
                </a:tc>
                <a:tc>
                  <a:txBody>
                    <a:bodyPr/>
                    <a:lstStyle/>
                    <a:p>
                      <a:pPr algn="ctr"/>
                      <a:r>
                        <a:rPr lang="en-US" sz="1100" dirty="0" smtClean="0"/>
                        <a:t>512</a:t>
                      </a:r>
                      <a:endParaRPr lang="en-US" sz="1100" dirty="0"/>
                    </a:p>
                  </a:txBody>
                  <a:tcPr anchor="ctr"/>
                </a:tc>
                <a:tc>
                  <a:txBody>
                    <a:bodyPr/>
                    <a:lstStyle/>
                    <a:p>
                      <a:pPr algn="ctr"/>
                      <a:r>
                        <a:rPr lang="en-US" sz="1100" dirty="0" smtClean="0"/>
                        <a:t>512</a:t>
                      </a:r>
                      <a:endParaRPr lang="en-US" sz="1100" dirty="0"/>
                    </a:p>
                  </a:txBody>
                  <a:tcPr anchor="ctr" horzOverflow="overflow"/>
                </a:tc>
                <a:tc>
                  <a:txBody>
                    <a:bodyPr/>
                    <a:lstStyle/>
                    <a:p>
                      <a:pPr algn="ctr"/>
                      <a:r>
                        <a:rPr lang="en-US" sz="1100" dirty="0" smtClean="0"/>
                        <a:t>1,024</a:t>
                      </a:r>
                      <a:endParaRPr lang="en-US" sz="1100" dirty="0"/>
                    </a:p>
                  </a:txBody>
                  <a:tcPr anchor="ctr" horzOverflow="overflow"/>
                </a:tc>
              </a:tr>
              <a:tr h="0">
                <a:tc>
                  <a:txBody>
                    <a:bodyPr/>
                    <a:lstStyle/>
                    <a:p>
                      <a:r>
                        <a:rPr lang="en-US" sz="1100" b="1" dirty="0" smtClean="0">
                          <a:solidFill>
                            <a:schemeClr val="bg1"/>
                          </a:solidFill>
                        </a:rPr>
                        <a:t>VDOM (Default/Max)</a:t>
                      </a:r>
                      <a:endParaRPr lang="en-US" sz="1100" b="1" dirty="0">
                        <a:solidFill>
                          <a:schemeClr val="bg1"/>
                        </a:solidFill>
                      </a:endParaRPr>
                    </a:p>
                  </a:txBody>
                  <a:tcPr anchor="ctr">
                    <a:solidFill>
                      <a:srgbClr val="777777"/>
                    </a:solidFill>
                  </a:tcPr>
                </a:tc>
                <a:tc>
                  <a:txBody>
                    <a:bodyPr/>
                    <a:lstStyle/>
                    <a:p>
                      <a:pPr algn="ctr"/>
                      <a:r>
                        <a:rPr lang="en-US" sz="1100" i="0" dirty="0" smtClean="0"/>
                        <a:t>1 / 1</a:t>
                      </a:r>
                      <a:endParaRPr lang="en-US" sz="1100" i="0" dirty="0"/>
                    </a:p>
                  </a:txBody>
                  <a:tcPr anchor="ctr"/>
                </a:tc>
                <a:tc>
                  <a:txBody>
                    <a:bodyPr/>
                    <a:lstStyle/>
                    <a:p>
                      <a:pPr algn="ctr"/>
                      <a:r>
                        <a:rPr lang="en-US" sz="1100" i="0" dirty="0" smtClean="0"/>
                        <a:t>10 / 10</a:t>
                      </a:r>
                      <a:endParaRPr lang="en-US" sz="1100" i="0" dirty="0"/>
                    </a:p>
                  </a:txBody>
                  <a:tcPr anchor="ctr"/>
                </a:tc>
                <a:tc>
                  <a:txBody>
                    <a:bodyPr/>
                    <a:lstStyle/>
                    <a:p>
                      <a:pPr algn="ctr"/>
                      <a:r>
                        <a:rPr lang="en-US" sz="1100" i="0" dirty="0" smtClean="0"/>
                        <a:t>10 / 25</a:t>
                      </a:r>
                      <a:endParaRPr lang="en-US" sz="1100" i="0" dirty="0"/>
                    </a:p>
                  </a:txBody>
                  <a:tcPr anchor="ctr"/>
                </a:tc>
                <a:tc>
                  <a:txBody>
                    <a:bodyPr/>
                    <a:lstStyle/>
                    <a:p>
                      <a:pPr algn="ctr"/>
                      <a:r>
                        <a:rPr lang="en-US" sz="1100" i="0" dirty="0" smtClean="0"/>
                        <a:t>10 / 50</a:t>
                      </a:r>
                      <a:endParaRPr lang="en-US" sz="1100" i="0" dirty="0"/>
                    </a:p>
                  </a:txBody>
                  <a:tcPr anchor="ctr"/>
                </a:tc>
                <a:tc>
                  <a:txBody>
                    <a:bodyPr/>
                    <a:lstStyle/>
                    <a:p>
                      <a:pPr algn="ctr"/>
                      <a:r>
                        <a:rPr lang="en-US" sz="1100" i="0" dirty="0" smtClean="0"/>
                        <a:t>10/ 250</a:t>
                      </a:r>
                      <a:endParaRPr lang="en-US" sz="1100" i="0" dirty="0"/>
                    </a:p>
                  </a:txBody>
                  <a:tcPr anchor="ctr"/>
                </a:tc>
              </a:tr>
            </a:tbl>
          </a:graphicData>
        </a:graphic>
      </p:graphicFrame>
      <p:sp>
        <p:nvSpPr>
          <p:cNvPr id="3" name="TextBox 2"/>
          <p:cNvSpPr txBox="1"/>
          <p:nvPr/>
        </p:nvSpPr>
        <p:spPr>
          <a:xfrm>
            <a:off x="411277" y="6077904"/>
            <a:ext cx="5486400" cy="246221"/>
          </a:xfrm>
          <a:prstGeom prst="rect">
            <a:avLst/>
          </a:prstGeom>
          <a:noFill/>
        </p:spPr>
        <p:txBody>
          <a:bodyPr wrap="square" rtlCol="0">
            <a:spAutoFit/>
          </a:bodyPr>
          <a:lstStyle/>
          <a:p>
            <a:r>
              <a:rPr lang="fr-FR" sz="1000" dirty="0"/>
              <a:t>VMware ESX/</a:t>
            </a:r>
            <a:r>
              <a:rPr lang="fr-FR" sz="1000" dirty="0" err="1"/>
              <a:t>ESXi</a:t>
            </a:r>
            <a:r>
              <a:rPr lang="fr-FR" sz="1000" dirty="0"/>
              <a:t> 3.5/4.0/4.1/5.0, Citrix </a:t>
            </a:r>
            <a:r>
              <a:rPr lang="fr-FR" sz="1000" dirty="0" err="1"/>
              <a:t>XenServer</a:t>
            </a:r>
            <a:r>
              <a:rPr lang="fr-FR" sz="1000" dirty="0"/>
              <a:t> 5.6 SP2/6.0, Open Source </a:t>
            </a:r>
            <a:r>
              <a:rPr lang="fr-FR" sz="1000" dirty="0" err="1"/>
              <a:t>Xen</a:t>
            </a:r>
            <a:r>
              <a:rPr lang="fr-FR" sz="1000" dirty="0"/>
              <a:t> 3.4.3 / </a:t>
            </a:r>
            <a:r>
              <a:rPr lang="fr-FR" sz="1000" dirty="0" smtClean="0"/>
              <a:t>4.1</a:t>
            </a:r>
            <a:endParaRPr lang="fr-FR" sz="1000" dirty="0"/>
          </a:p>
        </p:txBody>
      </p:sp>
    </p:spTree>
    <p:extLst>
      <p:ext uri="{BB962C8B-B14F-4D97-AF65-F5344CB8AC3E}">
        <p14:creationId xmlns:p14="http://schemas.microsoft.com/office/powerpoint/2010/main" val="3522412650"/>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31081320"/>
              </p:ext>
            </p:extLst>
          </p:nvPr>
        </p:nvGraphicFramePr>
        <p:xfrm>
          <a:off x="252000" y="1260000"/>
          <a:ext cx="8640002" cy="4633411"/>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45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Max Dist.</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XFP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QSFP+ (40GE)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CFP2 (100GE)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r>
              <a:tr h="3391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SP-CABLE-ADASFP+</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673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26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FS-TRAN-SFP+SR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381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FS-TRAN-GC</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OM3 MMF)</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FG-TRAN-CFP2-SR10</a:t>
                      </a: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98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150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OM4 MMF)</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220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FR-TRAN-SX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FR-TRAN-LX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FG-TRAN-CFP2-LR4</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90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FR-TRAN-ZX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Breakout Cable</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100" dirty="0" smtClean="0">
                        <a:solidFill>
                          <a:schemeClr val="tx1"/>
                        </a:solidFill>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bg1"/>
                          </a:solidFill>
                          <a:effectLst/>
                          <a:latin typeface="+mn-lt"/>
                          <a:cs typeface="Arial"/>
                        </a:rPr>
                        <a:t>1 CFP2 to 10 SFP+, SR</a:t>
                      </a:r>
                    </a:p>
                  </a:txBody>
                  <a:tcPr marL="87087" marR="87087" marT="48984" marB="48984" anchor="ctr" horzOverflow="overflow">
                    <a:solidFill>
                      <a:schemeClr val="accent4">
                        <a:lumMod val="50000"/>
                      </a:schemeClr>
                    </a:solidFill>
                  </a:tcPr>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FG-TRAN-QSFP-4XSFP</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FG-CABLE-SR10-SFP+</a:t>
                      </a: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FG-TRAN-QSFP-4SFP-5</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mn-lt"/>
                        <a:cs typeface="Arial"/>
                      </a:endParaRP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395799207"/>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233106240"/>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79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FG60C-SPF</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1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FG140D/140D-POE/140D-POE-T1</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411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FG-200D/200D-POE/240D/240-POE</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FG-280D-POE</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FG300D/500D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FG600C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128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FG800C/1000C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90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FG-1000D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p>
                      <a:pPr algn="ct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3109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FG-1200D</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mn-lt"/>
                          <a:cs typeface="Arial"/>
                        </a:rPr>
                        <a:t>4 SFP/+</a:t>
                      </a:r>
                    </a:p>
                    <a:p>
                      <a:pPr algn="ct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FG1240B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2x Fiber SX SFP modules (1000BaseSX)</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154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FG1500D</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FG3040B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rgbClr val="FFFFFF"/>
                          </a:solidFill>
                          <a:effectLst/>
                          <a:uLnTx/>
                          <a:uFillTx/>
                          <a:latin typeface="Arial"/>
                          <a:cs typeface="Arial"/>
                        </a:rPr>
                        <a:t>FG3140B</a:t>
                      </a:r>
                      <a:endParaRPr lang="en-US" sz="1100" b="1" dirty="0">
                        <a:solidFill>
                          <a:srgbClr val="FFFFFF"/>
                        </a:solidFill>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11461997"/>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537429908"/>
              </p:ext>
            </p:extLst>
          </p:nvPr>
        </p:nvGraphicFramePr>
        <p:xfrm>
          <a:off x="252000" y="1260000"/>
          <a:ext cx="8640000" cy="4694802"/>
        </p:xfrm>
        <a:graphic>
          <a:graphicData uri="http://schemas.openxmlformats.org/drawingml/2006/table">
            <a:tbl>
              <a:tblPr firstRow="1" bandRow="1">
                <a:effectLst/>
                <a:tableStyleId>{073A0DAA-6AF3-43AB-8588-CEC1D06C72B9}</a:tableStyleId>
              </a:tblPr>
              <a:tblGrid>
                <a:gridCol w="2827367"/>
                <a:gridCol w="1688122"/>
                <a:gridCol w="4124511"/>
              </a:tblGrid>
              <a:tr h="29549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FG3240C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FG3200D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FG3600C</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FG3700D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4 QSFP+</a:t>
                      </a:r>
                      <a:br>
                        <a:rPr kumimoji="0" lang="en-US" sz="1100" b="0" i="0" u="none" strike="noStrike" cap="none" normalizeH="0" baseline="0" dirty="0" smtClean="0">
                          <a:ln>
                            <a:noFill/>
                          </a:ln>
                          <a:solidFill>
                            <a:schemeClr val="tx1"/>
                          </a:solidFill>
                          <a:effectLst/>
                          <a:latin typeface="Arial"/>
                          <a:cs typeface="Arial"/>
                        </a:rPr>
                      </a:br>
                      <a:r>
                        <a:rPr kumimoji="0" lang="en-US" sz="1100" b="0" i="0" u="none" strike="noStrike" cap="none" normalizeH="0" baseline="0" dirty="0" smtClean="0">
                          <a:ln>
                            <a:noFill/>
                          </a:ln>
                          <a:solidFill>
                            <a:schemeClr val="tx1"/>
                          </a:solidFill>
                          <a:effectLst/>
                          <a:latin typeface="Arial"/>
                          <a:cs typeface="Arial"/>
                        </a:rPr>
                        <a:t>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8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FG3810D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6 CFP2</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mn-lt"/>
                          <a:cs typeface="Arial"/>
                        </a:rPr>
                        <a:t>NIL but include FG-CABLE-SR10-SFP+</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FG3950B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latin typeface="Arial"/>
                          <a:cs typeface="Arial"/>
                        </a:rPr>
                        <a:t>4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FG5001B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FG5001C</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FG5001D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2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FG5101C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FG5003B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10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FCTL5903C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4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219203498"/>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650573301"/>
              </p:ext>
            </p:extLst>
          </p:nvPr>
        </p:nvGraphicFramePr>
        <p:xfrm>
          <a:off x="252000" y="1260000"/>
          <a:ext cx="8640000" cy="4395836"/>
        </p:xfrm>
        <a:graphic>
          <a:graphicData uri="http://schemas.openxmlformats.org/drawingml/2006/table">
            <a:tbl>
              <a:tblPr firstRow="1" bandRow="1">
                <a:effectLst/>
                <a:tableStyleId>{073A0DAA-6AF3-43AB-8588-CEC1D06C72B9}</a:tableStyleId>
              </a:tblPr>
              <a:tblGrid>
                <a:gridCol w="2880257"/>
                <a:gridCol w="5759743"/>
              </a:tblGrid>
              <a:tr h="32467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Spare/Redundant Power Supplies Option</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FG/FWF-20C, 30D/30D-POE</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SP-FG20C-PA-XX</a:t>
                      </a:r>
                      <a:endParaRPr lang="en-US" sz="1100" dirty="0"/>
                    </a:p>
                  </a:txBody>
                  <a:tcPr marL="61703" marR="61703" marT="34706" marB="34706"/>
                </a:tc>
              </a:tr>
              <a:tr h="296525">
                <a:tc>
                  <a:txBody>
                    <a:bodyPr/>
                    <a:lstStyle/>
                    <a:p>
                      <a:r>
                        <a:rPr lang="en-US" sz="1100" b="1" dirty="0" smtClean="0">
                          <a:solidFill>
                            <a:srgbClr val="FFFFFF"/>
                          </a:solidFill>
                        </a:rPr>
                        <a:t>FG/FWF-40C,</a:t>
                      </a:r>
                      <a:r>
                        <a:rPr lang="en-US" sz="1100" b="1" baseline="0" dirty="0" smtClean="0">
                          <a:solidFill>
                            <a:srgbClr val="FFFFFF"/>
                          </a:solidFill>
                        </a:rPr>
                        <a:t> 60C, 60D/60D-POE/60D-3G4G, 90D/90D-POE, FG-70D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SP-FG60C-PDC</a:t>
                      </a:r>
                      <a:endParaRPr lang="en-US" sz="1100" dirty="0"/>
                    </a:p>
                  </a:txBody>
                  <a:tcPr marL="61703" marR="61703" marT="34706" marB="34706"/>
                </a:tc>
              </a:tr>
              <a:tr h="296525">
                <a:tc>
                  <a:txBody>
                    <a:bodyPr/>
                    <a:lstStyle/>
                    <a:p>
                      <a:r>
                        <a:rPr lang="en-US" sz="1100" b="1" dirty="0" smtClean="0">
                          <a:solidFill>
                            <a:srgbClr val="FFFFFF"/>
                          </a:solidFill>
                        </a:rPr>
                        <a:t>FG-80D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SP-FG80D-PDC</a:t>
                      </a:r>
                      <a:endParaRPr lang="en-US" sz="1100" dirty="0"/>
                    </a:p>
                  </a:txBody>
                  <a:tcPr marL="61703" marR="61703" marT="34706" marB="34706"/>
                </a:tc>
              </a:tr>
              <a:tr h="296525">
                <a:tc>
                  <a:txBody>
                    <a:bodyPr/>
                    <a:lstStyle/>
                    <a:p>
                      <a:r>
                        <a:rPr lang="en-US" sz="1100" b="1" dirty="0" smtClean="0">
                          <a:solidFill>
                            <a:srgbClr val="FFFFFF"/>
                          </a:solidFill>
                        </a:rPr>
                        <a:t>FG/FWF-80C, 60B, 50B, 30B Series</a:t>
                      </a:r>
                      <a:r>
                        <a:rPr lang="en-US" sz="1100" b="1" baseline="0" dirty="0" smtClean="0">
                          <a:solidFill>
                            <a:srgbClr val="FFFFFF"/>
                          </a:solidFill>
                        </a:rPr>
                        <a:t> </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SP-FG80-PDC </a:t>
                      </a:r>
                      <a:endParaRPr lang="en-US" sz="1100" dirty="0"/>
                    </a:p>
                  </a:txBody>
                  <a:tcPr marL="61703" marR="61703" marT="34706" marB="34706"/>
                </a:tc>
              </a:tr>
              <a:tr h="296525">
                <a:tc>
                  <a:txBody>
                    <a:bodyPr/>
                    <a:lstStyle/>
                    <a:p>
                      <a:r>
                        <a:rPr lang="en-US" sz="1100" b="1" dirty="0" smtClean="0">
                          <a:solidFill>
                            <a:srgbClr val="FFFFFF"/>
                          </a:solidFill>
                        </a:rPr>
                        <a:t>FG-200B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SP-FG310B-RPS,</a:t>
                      </a:r>
                      <a:r>
                        <a:rPr lang="en-US" sz="1100" baseline="0" dirty="0" smtClean="0"/>
                        <a:t> </a:t>
                      </a:r>
                      <a:r>
                        <a:rPr lang="en-US" sz="1100" dirty="0" smtClean="0"/>
                        <a:t>FRPS-100 </a:t>
                      </a:r>
                      <a:r>
                        <a:rPr lang="en-US" sz="1100" baseline="0" dirty="0" smtClean="0"/>
                        <a:t>(max 2 units)</a:t>
                      </a:r>
                      <a:endParaRPr lang="en-US" sz="1100" dirty="0"/>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FG/FWF-92D</a:t>
                      </a:r>
                    </a:p>
                  </a:txBody>
                  <a:tcPr marL="61703" marR="61703" marT="34706" marB="34706">
                    <a:solidFill>
                      <a:srgbClr val="777777"/>
                    </a:solidFill>
                  </a:tcPr>
                </a:tc>
                <a:tc>
                  <a:txBody>
                    <a:bodyPr/>
                    <a:lstStyle/>
                    <a:p>
                      <a:r>
                        <a:rPr lang="en-US" sz="1100" dirty="0" smtClean="0"/>
                        <a:t>SP-FG92D-PDC</a:t>
                      </a:r>
                      <a:endParaRPr lang="en-US" sz="1100" dirty="0"/>
                    </a:p>
                  </a:txBody>
                  <a:tcPr marL="61703" marR="61703" marT="34706" marB="34706"/>
                </a:tc>
              </a:tr>
              <a:tr h="296525">
                <a:tc>
                  <a:txBody>
                    <a:bodyPr/>
                    <a:lstStyle/>
                    <a:p>
                      <a:r>
                        <a:rPr lang="en-US" sz="1100" b="1" kern="1200" dirty="0" smtClean="0">
                          <a:solidFill>
                            <a:srgbClr val="FFFFFF"/>
                          </a:solidFill>
                        </a:rPr>
                        <a:t>FG-200B-POE</a:t>
                      </a:r>
                      <a:endParaRPr lang="en-US" sz="1100" b="1" dirty="0">
                        <a:solidFill>
                          <a:srgbClr val="FFFFFF"/>
                        </a:solidFill>
                      </a:endParaRPr>
                    </a:p>
                  </a:txBody>
                  <a:tcPr marL="61703" marR="61703" marT="34706" marB="34706">
                    <a:solidFill>
                      <a:srgbClr val="777777"/>
                    </a:solidFill>
                  </a:tcPr>
                </a:tc>
                <a:tc>
                  <a:txBody>
                    <a:bodyPr/>
                    <a:lstStyle/>
                    <a:p>
                      <a:r>
                        <a:rPr lang="en-US" sz="1100" kern="1200" dirty="0" smtClean="0"/>
                        <a:t>NIL</a:t>
                      </a:r>
                      <a:endParaRPr lang="en-US" sz="1100" dirty="0"/>
                    </a:p>
                  </a:txBody>
                  <a:tcPr marL="61703" marR="61703" marT="34706" marB="34706"/>
                </a:tc>
              </a:tr>
              <a:tr h="296525">
                <a:tc>
                  <a:txBody>
                    <a:bodyPr/>
                    <a:lstStyle/>
                    <a:p>
                      <a:r>
                        <a:rPr lang="en-US" sz="1100" b="1" dirty="0" smtClean="0">
                          <a:solidFill>
                            <a:srgbClr val="FFFFFF"/>
                          </a:solidFill>
                        </a:rPr>
                        <a:t>FG-200D,</a:t>
                      </a:r>
                      <a:r>
                        <a:rPr lang="en-US" sz="1100" b="1" baseline="0" dirty="0" smtClean="0">
                          <a:solidFill>
                            <a:srgbClr val="FFFFFF"/>
                          </a:solidFill>
                        </a:rPr>
                        <a:t> </a:t>
                      </a:r>
                      <a:r>
                        <a:rPr lang="en-US" sz="1100" b="1" dirty="0" smtClean="0">
                          <a:solidFill>
                            <a:srgbClr val="FFFFFF"/>
                          </a:solidFill>
                        </a:rPr>
                        <a:t>240D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96525">
                <a:tc>
                  <a:txBody>
                    <a:bodyPr/>
                    <a:lstStyle/>
                    <a:p>
                      <a:r>
                        <a:rPr lang="en-US" sz="1100" b="1" dirty="0" smtClean="0">
                          <a:solidFill>
                            <a:srgbClr val="FFFFFF"/>
                          </a:solidFill>
                        </a:rPr>
                        <a:t>FG-200D/240D/280-POE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3</a:t>
                      </a:r>
                      <a:r>
                        <a:rPr lang="en-US" sz="1100" baseline="30000" dirty="0" smtClean="0"/>
                        <a:t>rd</a:t>
                      </a:r>
                      <a:r>
                        <a:rPr lang="en-US" sz="1100" baseline="0" dirty="0" smtClean="0"/>
                        <a:t> Party RPS</a:t>
                      </a:r>
                      <a:endParaRPr lang="en-US" sz="1100" dirty="0" smtClean="0"/>
                    </a:p>
                  </a:txBody>
                  <a:tcPr marL="61703" marR="61703" marT="34706" marB="34706"/>
                </a:tc>
              </a:tr>
              <a:tr h="296525">
                <a:tc>
                  <a:txBody>
                    <a:bodyPr/>
                    <a:lstStyle/>
                    <a:p>
                      <a:r>
                        <a:rPr lang="en-US" sz="1100" b="1" kern="1200" dirty="0" smtClean="0">
                          <a:solidFill>
                            <a:srgbClr val="FFFFFF"/>
                          </a:solidFill>
                        </a:rPr>
                        <a:t>FG-310B,300C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4 units)</a:t>
                      </a:r>
                      <a:endParaRPr lang="en-US" sz="1100" dirty="0" smtClean="0"/>
                    </a:p>
                  </a:txBody>
                  <a:tcPr marL="61703" marR="61703" marT="34706" marB="34706"/>
                </a:tc>
              </a:tr>
              <a:tr h="296525">
                <a:tc>
                  <a:txBody>
                    <a:bodyPr/>
                    <a:lstStyle/>
                    <a:p>
                      <a:r>
                        <a:rPr lang="en-US" sz="1100" b="1" kern="1200" dirty="0" smtClean="0">
                          <a:solidFill>
                            <a:srgbClr val="FFFFFF"/>
                          </a:solidFill>
                        </a:rPr>
                        <a:t>FG-311B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Inbuilt</a:t>
                      </a:r>
                      <a:r>
                        <a:rPr lang="en-US" sz="1100" baseline="0" dirty="0" smtClean="0"/>
                        <a:t> dual PS </a:t>
                      </a:r>
                      <a:endParaRPr lang="en-US" sz="1100" dirty="0" smtClean="0"/>
                    </a:p>
                  </a:txBody>
                  <a:tcPr marL="61703" marR="61703" marT="34706" marB="34706"/>
                </a:tc>
              </a:tr>
              <a:tr h="296525">
                <a:tc>
                  <a:txBody>
                    <a:bodyPr/>
                    <a:lstStyle/>
                    <a:p>
                      <a:r>
                        <a:rPr lang="en-US" sz="1100" b="1" dirty="0" smtClean="0">
                          <a:solidFill>
                            <a:srgbClr val="FFFFFF"/>
                          </a:solidFill>
                        </a:rPr>
                        <a:t>FG-300D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96525">
                <a:tc>
                  <a:txBody>
                    <a:bodyPr/>
                    <a:lstStyle/>
                    <a:p>
                      <a:r>
                        <a:rPr lang="en-US" sz="1100" b="1" dirty="0" smtClean="0">
                          <a:solidFill>
                            <a:srgbClr val="FFFFFF"/>
                          </a:solidFill>
                        </a:rPr>
                        <a:t>FG-500D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a:t>
                      </a:r>
                      <a:endParaRPr lang="en-US" sz="1100" dirty="0" smtClean="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1386086841"/>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49" name="Rectangle 48"/>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0" name="Rectangle 49"/>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1" name="Rectangle 50"/>
          <p:cNvSpPr/>
          <p:nvPr/>
        </p:nvSpPr>
        <p:spPr bwMode="auto">
          <a:xfrm>
            <a:off x="457200" y="4659801"/>
            <a:ext cx="8229600" cy="436584"/>
          </a:xfrm>
          <a:prstGeom prst="rect">
            <a:avLst/>
          </a:prstGeom>
          <a:solidFill>
            <a:schemeClr val="tx2">
              <a:lumMod val="90000"/>
              <a:lumOff val="1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2" name="Rectangle 51"/>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3" name="Rectangle 52"/>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4" name="Rectangle 53"/>
          <p:cNvSpPr/>
          <p:nvPr/>
        </p:nvSpPr>
        <p:spPr bwMode="auto">
          <a:xfrm>
            <a:off x="457200" y="222551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56" name="Rounded Rectangle 55"/>
          <p:cNvSpPr/>
          <p:nvPr/>
        </p:nvSpPr>
        <p:spPr bwMode="auto">
          <a:xfrm>
            <a:off x="4913453"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err="1" smtClean="0">
                <a:ln>
                  <a:noFill/>
                </a:ln>
                <a:solidFill>
                  <a:sysClr val="window" lastClr="FFFFFF"/>
                </a:solidFill>
                <a:effectLst/>
                <a:uLnTx/>
                <a:uFillTx/>
              </a:rPr>
              <a:t>Web</a:t>
            </a:r>
            <a:r>
              <a:rPr kumimoji="0" lang="en-US" sz="1100" b="0" i="0" u="none" strike="noStrike" kern="0" cap="none" spc="0" normalizeH="0" baseline="0" noProof="0" dirty="0" err="1" smtClean="0">
                <a:ln>
                  <a:noFill/>
                </a:ln>
                <a:solidFill>
                  <a:sysClr val="window" lastClr="FFFFFF"/>
                </a:solidFill>
                <a:effectLst/>
                <a:uLnTx/>
                <a:uFillTx/>
                <a:latin typeface="Arial" charset="0"/>
              </a:rPr>
              <a:t>UI</a:t>
            </a:r>
            <a:r>
              <a:rPr kumimoji="0" lang="en-US" sz="1100" b="0" i="0" u="none" strike="noStrike" kern="0" cap="none" spc="0" normalizeH="0" baseline="0" noProof="0" dirty="0" smtClean="0">
                <a:ln>
                  <a:noFill/>
                </a:ln>
                <a:solidFill>
                  <a:sysClr val="window" lastClr="FFFFFF"/>
                </a:solidFill>
                <a:effectLst/>
                <a:uLnTx/>
                <a:uFillTx/>
                <a:latin typeface="Arial" charset="0"/>
              </a:rPr>
              <a:t>, CLI Dashboard &amp; Statistics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7" name="Picture 56" descr="FortiTech_Laptop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453" y="3280259"/>
            <a:ext cx="650081" cy="1300162"/>
          </a:xfrm>
          <a:prstGeom prst="rect">
            <a:avLst/>
          </a:prstGeom>
          <a:effectLst>
            <a:outerShdw blurRad="76200" dir="18900000" sy="23000" kx="-1200000" algn="bl">
              <a:srgbClr val="000000">
                <a:alpha val="15000"/>
              </a:srgbClr>
            </a:outerShdw>
          </a:effectLst>
        </p:spPr>
      </p:pic>
      <p:sp>
        <p:nvSpPr>
          <p:cNvPr id="58" name="Rounded Rectangle 57"/>
          <p:cNvSpPr/>
          <p:nvPr/>
        </p:nvSpPr>
        <p:spPr bwMode="auto">
          <a:xfrm>
            <a:off x="6149592"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SNMP Monitoring</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59" name="Rounded Rectangle 58"/>
          <p:cNvSpPr/>
          <p:nvPr/>
        </p:nvSpPr>
        <p:spPr bwMode="auto">
          <a:xfrm>
            <a:off x="7394146"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err="1" smtClean="0">
                <a:ln>
                  <a:noFill/>
                </a:ln>
                <a:solidFill>
                  <a:sysClr val="window" lastClr="FFFFFF"/>
                </a:solidFill>
                <a:effectLst/>
                <a:uLnTx/>
                <a:uFillTx/>
                <a:latin typeface="Arial" charset="0"/>
              </a:rPr>
              <a:t>Syslogging</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0" name="Rounded Rectangle 59"/>
          <p:cNvSpPr/>
          <p:nvPr/>
        </p:nvSpPr>
        <p:spPr bwMode="auto">
          <a:xfrm>
            <a:off x="7394146" y="3214944"/>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Email Alerts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1" name="Rounded Rectangle 60"/>
          <p:cNvSpPr/>
          <p:nvPr/>
        </p:nvSpPr>
        <p:spPr bwMode="auto">
          <a:xfrm>
            <a:off x="6149592" y="3214944"/>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In-box Reporting *</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2" name="Rounded Rectangle 61"/>
          <p:cNvSpPr/>
          <p:nvPr/>
        </p:nvSpPr>
        <p:spPr bwMode="auto">
          <a:xfrm>
            <a:off x="7394146" y="3966648"/>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SFLOW</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3" name="Rounded Rectangle 62"/>
          <p:cNvSpPr/>
          <p:nvPr/>
        </p:nvSpPr>
        <p:spPr bwMode="auto">
          <a:xfrm>
            <a:off x="6149592" y="3966648"/>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0" i="0" u="none" strike="noStrike" kern="0" cap="none" spc="0" normalizeH="0" baseline="0" noProof="0" dirty="0" smtClean="0">
                <a:ln>
                  <a:noFill/>
                </a:ln>
                <a:solidFill>
                  <a:sysClr val="window" lastClr="FFFFFF"/>
                </a:solidFill>
                <a:effectLst/>
                <a:uLnTx/>
                <a:uFillTx/>
              </a:rPr>
              <a:t>Content Archives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2" name="TextBox 1"/>
          <p:cNvSpPr txBox="1"/>
          <p:nvPr/>
        </p:nvSpPr>
        <p:spPr>
          <a:xfrm>
            <a:off x="381000" y="6248400"/>
            <a:ext cx="2133600" cy="200055"/>
          </a:xfrm>
          <a:prstGeom prst="rect">
            <a:avLst/>
          </a:prstGeom>
          <a:noFill/>
        </p:spPr>
        <p:txBody>
          <a:bodyPr wrap="square" rtlCol="0">
            <a:spAutoFit/>
          </a:bodyPr>
          <a:lstStyle/>
          <a:p>
            <a:r>
              <a:rPr lang="en-US" sz="700" dirty="0" smtClean="0">
                <a:solidFill>
                  <a:srgbClr val="404040"/>
                </a:solidFill>
                <a:latin typeface="Helvetica 55 Roman"/>
                <a:cs typeface="Helvetica 55 Roman"/>
              </a:rPr>
              <a:t>* Available on selected models.</a:t>
            </a:r>
          </a:p>
        </p:txBody>
      </p:sp>
      <p:sp>
        <p:nvSpPr>
          <p:cNvPr id="55" name="Text Placeholder 29"/>
          <p:cNvSpPr>
            <a:spLocks noGrp="1"/>
          </p:cNvSpPr>
          <p:nvPr>
            <p:ph type="body" sz="quarter" idx="4294967295"/>
          </p:nvPr>
        </p:nvSpPr>
        <p:spPr bwMode="auto">
          <a:xfrm>
            <a:off x="628315" y="2252663"/>
            <a:ext cx="4104105"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rgbClr val="2B2B2B"/>
                </a:solidFill>
                <a:effectLst/>
                <a:uLnTx/>
                <a:uFillTx/>
                <a:latin typeface="+mn-lt"/>
              </a:rPr>
              <a:t>FortiOS</a:t>
            </a:r>
            <a:r>
              <a:rPr kumimoji="0" lang="en-US" sz="1600" b="1" i="0" u="none" strike="noStrike" kern="0" cap="none" spc="0" normalizeH="0" baseline="0" noProof="0" dirty="0" smtClean="0">
                <a:ln>
                  <a:noFill/>
                </a:ln>
                <a:solidFill>
                  <a:srgbClr val="2B2B2B"/>
                </a:solidFill>
                <a:effectLst/>
                <a:uLnTx/>
                <a:uFillTx/>
                <a:latin typeface="+mn-lt"/>
              </a:rPr>
              <a:t> Operating Systems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Proprietary OS, eliminates vulnerabilities &amp; issues associated with common </a:t>
            </a:r>
            <a:r>
              <a:rPr kumimoji="0" lang="en-US" sz="1500" b="0" i="0" u="none" strike="noStrike" kern="0" cap="none" spc="0" normalizeH="0" baseline="0" noProof="0" dirty="0" err="1" smtClean="0">
                <a:ln>
                  <a:noFill/>
                </a:ln>
                <a:solidFill>
                  <a:srgbClr val="000000"/>
                </a:solidFill>
                <a:effectLst/>
                <a:uLnTx/>
                <a:uFillTx/>
                <a:latin typeface="+mn-lt"/>
              </a:rPr>
              <a:t>OSes</a:t>
            </a:r>
            <a:endParaRPr kumimoji="0" lang="en-US" sz="1500" b="0" i="0" u="none" strike="noStrike" kern="0" cap="none" spc="0" normalizeH="0" baseline="0" noProof="0" dirty="0" smtClean="0">
              <a:ln>
                <a:noFill/>
              </a:ln>
              <a:solidFill>
                <a:srgbClr val="000000"/>
              </a:solidFill>
              <a:effectLst/>
              <a:uLnTx/>
              <a:uFillTx/>
              <a:latin typeface="+mn-lt"/>
            </a:endParaRP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Harden and small footprint for security &amp; efficiency</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Runs on flash, more reliable</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Nearly common feature set across all platform</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 Default with 10 VDOMs*</a:t>
            </a:r>
          </a:p>
        </p:txBody>
      </p:sp>
    </p:spTree>
    <p:extLst>
      <p:ext uri="{BB962C8B-B14F-4D97-AF65-F5344CB8AC3E}">
        <p14:creationId xmlns:p14="http://schemas.microsoft.com/office/powerpoint/2010/main" val="18566415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935728241"/>
              </p:ext>
            </p:extLst>
          </p:nvPr>
        </p:nvGraphicFramePr>
        <p:xfrm>
          <a:off x="252000" y="1260000"/>
          <a:ext cx="8640000" cy="3991144"/>
        </p:xfrm>
        <a:graphic>
          <a:graphicData uri="http://schemas.openxmlformats.org/drawingml/2006/table">
            <a:tbl>
              <a:tblPr firstRow="1" bandRow="1">
                <a:effectLst/>
                <a:tableStyleId>{073A0DAA-6AF3-43AB-8588-CEC1D06C72B9}</a:tableStyleId>
              </a:tblPr>
              <a:tblGrid>
                <a:gridCol w="2880257"/>
                <a:gridCol w="5759743"/>
              </a:tblGrid>
              <a:tr h="32467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latin typeface="Arial"/>
                          <a:cs typeface="Arial"/>
                        </a:rPr>
                        <a:t>Spare/Redundant Power Supplies Option</a:t>
                      </a:r>
                      <a:endParaRPr kumimoji="0" lang="en-US" sz="14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FG-600C, 800C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SP-FG600C-PS</a:t>
                      </a:r>
                      <a:r>
                        <a:rPr lang="en-US" sz="1100" baseline="0" dirty="0" smtClean="0"/>
                        <a:t> </a:t>
                      </a:r>
                      <a:r>
                        <a:rPr lang="en-US" sz="1100" dirty="0" smtClean="0"/>
                        <a:t>(additional as option)</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FG-600C-DC, FG-800C-DC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SP-FG600C-DC-PS</a:t>
                      </a:r>
                      <a:r>
                        <a:rPr lang="en-US" sz="1100" baseline="0" dirty="0" smtClean="0"/>
                        <a:t> </a:t>
                      </a:r>
                      <a:r>
                        <a:rPr lang="en-US" sz="1100" dirty="0" smtClean="0"/>
                        <a:t>(additional as option)</a:t>
                      </a:r>
                    </a:p>
                  </a:txBody>
                  <a:tcPr marL="61703" marR="61703" marT="34706" marB="34706"/>
                </a:tc>
              </a:tr>
              <a:tr h="296525">
                <a:tc>
                  <a:txBody>
                    <a:bodyPr/>
                    <a:lstStyle/>
                    <a:p>
                      <a:r>
                        <a:rPr lang="en-US" sz="1100" b="1" dirty="0" smtClean="0">
                          <a:solidFill>
                            <a:srgbClr val="FFFFFF"/>
                          </a:solidFill>
                        </a:rPr>
                        <a:t>FG-620B,</a:t>
                      </a:r>
                      <a:r>
                        <a:rPr lang="en-US" sz="1100" b="1" baseline="0" dirty="0" smtClean="0">
                          <a:solidFill>
                            <a:srgbClr val="FFFFFF"/>
                          </a:solidFill>
                        </a:rPr>
                        <a:t> 621B</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SP-FG620B-RPS</a:t>
                      </a:r>
                    </a:p>
                  </a:txBody>
                  <a:tcPr marL="61703" marR="61703" marT="34706" marB="34706"/>
                </a:tc>
              </a:tr>
              <a:tr h="296525">
                <a:tc>
                  <a:txBody>
                    <a:bodyPr/>
                    <a:lstStyle/>
                    <a:p>
                      <a:r>
                        <a:rPr lang="en-US" sz="1100" b="1" dirty="0" smtClean="0">
                          <a:solidFill>
                            <a:srgbClr val="FFFFFF"/>
                          </a:solidFill>
                        </a:rPr>
                        <a:t>FG-1000C, FG-1000C-DC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SP-FG600C-PS, SP-FG600C-DC-PS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FG-1000D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SP-FXX1000D</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FG-1200D</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FG-1240B,</a:t>
                      </a:r>
                      <a:r>
                        <a:rPr lang="en-US" sz="1100" b="1" baseline="0" dirty="0" smtClean="0">
                          <a:solidFill>
                            <a:srgbClr val="FFFFFF"/>
                          </a:solidFill>
                        </a:rPr>
                        <a:t> FG-1500D, FG-3040B, FG-3140B </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 (spare)</a:t>
                      </a:r>
                    </a:p>
                  </a:txBody>
                  <a:tcPr marL="61703" marR="61703" marT="34706" marB="34706"/>
                </a:tc>
              </a:tr>
              <a:tr h="296525">
                <a:tc>
                  <a:txBody>
                    <a:bodyPr/>
                    <a:lstStyle/>
                    <a:p>
                      <a:r>
                        <a:rPr lang="en-US" sz="1100" b="1" dirty="0" smtClean="0">
                          <a:solidFill>
                            <a:srgbClr val="FFFFFF"/>
                          </a:solidFill>
                        </a:rPr>
                        <a:t>FG-3240C, 3200D,</a:t>
                      </a:r>
                      <a:r>
                        <a:rPr lang="en-US" sz="1100" b="1" baseline="0" dirty="0" smtClean="0">
                          <a:solidFill>
                            <a:srgbClr val="FFFFFF"/>
                          </a:solidFill>
                        </a:rPr>
                        <a:t> FG-3600C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SP-FG3600C-PS (spare)</a:t>
                      </a:r>
                      <a:endParaRPr lang="en-US" sz="1100" dirty="0"/>
                    </a:p>
                  </a:txBody>
                  <a:tcPr marL="61703" marR="61703" marT="34706" marB="34706"/>
                </a:tc>
              </a:tr>
              <a:tr h="296525">
                <a:tc>
                  <a:txBody>
                    <a:bodyPr/>
                    <a:lstStyle/>
                    <a:p>
                      <a:r>
                        <a:rPr lang="en-US" sz="1100" b="1" dirty="0" smtClean="0">
                          <a:solidFill>
                            <a:srgbClr val="FFFFFF"/>
                          </a:solidFill>
                        </a:rPr>
                        <a:t>FG-3700D, FG-3700D-DC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SP-FG3700D-DC-PS </a:t>
                      </a:r>
                      <a:r>
                        <a:rPr lang="en-US" sz="1100" baseline="0" dirty="0" smtClean="0"/>
                        <a:t> </a:t>
                      </a:r>
                      <a:r>
                        <a:rPr lang="en-US" sz="1100" dirty="0" smtClean="0"/>
                        <a:t>(spare)</a:t>
                      </a:r>
                    </a:p>
                  </a:txBody>
                  <a:tcPr marL="61703" marR="61703" marT="34706" marB="34706"/>
                </a:tc>
              </a:tr>
              <a:tr h="296525">
                <a:tc>
                  <a:txBody>
                    <a:bodyPr/>
                    <a:lstStyle/>
                    <a:p>
                      <a:r>
                        <a:rPr lang="en-US" sz="1100" b="1" dirty="0" smtClean="0">
                          <a:solidFill>
                            <a:srgbClr val="FFFFFF"/>
                          </a:solidFill>
                        </a:rPr>
                        <a:t>FG-3810D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FG-3810A, FG-3810A-DC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SP-FG3810A-PS, SP-FG3810A-DC-PS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FG-3950B, FG-3951B</a:t>
                      </a:r>
                    </a:p>
                  </a:txBody>
                  <a:tcPr marL="61703" marR="61703" marT="34706" marB="34706">
                    <a:solidFill>
                      <a:srgbClr val="777777"/>
                    </a:solidFill>
                  </a:tcPr>
                </a:tc>
                <a:tc>
                  <a:txBody>
                    <a:bodyPr/>
                    <a:lstStyle/>
                    <a:p>
                      <a:r>
                        <a:rPr lang="en-US" sz="1100" dirty="0" smtClean="0"/>
                        <a:t>SP-FG3950B-PS (spare)</a:t>
                      </a:r>
                      <a:endParaRPr lang="en-US" sz="1100" dirty="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394933646"/>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56531591"/>
              </p:ext>
            </p:extLst>
          </p:nvPr>
        </p:nvGraphicFramePr>
        <p:xfrm>
          <a:off x="393390" y="1524000"/>
          <a:ext cx="8357220" cy="3417654"/>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C14 Inlet</a:t>
                      </a:r>
                      <a:br>
                        <a:rPr lang="en-US" sz="1400" b="0" dirty="0" smtClean="0">
                          <a:solidFill>
                            <a:schemeClr val="tx1"/>
                          </a:solidFill>
                        </a:rPr>
                      </a:br>
                      <a:endParaRPr lang="en-US" sz="1400" b="0" dirty="0" smtClean="0">
                        <a:solidFill>
                          <a:schemeClr val="tx1"/>
                        </a:solidFill>
                      </a:endParaRP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SP-FGPCOR-US</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SP-FGPCOR-UK</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SP-FGPCOR-EU</a:t>
                      </a:r>
                    </a:p>
                  </a:txBody>
                  <a:tcPr marL="87087" marR="87087" marT="48984" marB="48984" anchor="ctr" horzOverflow="overflow">
                    <a:solidFill>
                      <a:schemeClr val="accent4">
                        <a:lumMod val="60000"/>
                        <a:lumOff val="40000"/>
                      </a:schemeClr>
                    </a:solidFill>
                  </a:tcPr>
                </a:tc>
                <a:tc>
                  <a:txBody>
                    <a:bodyPr/>
                    <a:lstStyle/>
                    <a:p>
                      <a:pPr algn="ctr"/>
                      <a:r>
                        <a:rPr lang="en-US" sz="1400" b="0" dirty="0" smtClean="0">
                          <a:solidFill>
                            <a:schemeClr val="tx1"/>
                          </a:solidFill>
                        </a:rPr>
                        <a:t>SP-FGPCOR-AU	</a:t>
                      </a:r>
                    </a:p>
                  </a:txBody>
                  <a:tcPr marL="87087" marR="87087" marT="48984" marB="48984" anchor="ctr" horzOverflow="overflow">
                    <a:solidFill>
                      <a:schemeClr val="accent4">
                        <a:lumMod val="60000"/>
                        <a:lumOff val="40000"/>
                      </a:schemeClr>
                    </a:solidFill>
                  </a:tcPr>
                </a:tc>
              </a:tr>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dirty="0" smtClean="0"/>
                        <a:t>*C6 Inlet</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SP-FG60CPCOR-US</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SP-FG60CPCOR-UK</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SP-FG60CPCOR-EU</a:t>
                      </a:r>
                    </a:p>
                  </a:txBody>
                  <a:tcPr marL="87087" marR="87087" marT="48984" marB="48984" horzOverflow="overflow">
                    <a:solidFill>
                      <a:schemeClr val="accent4">
                        <a:lumMod val="60000"/>
                        <a:lumOff val="40000"/>
                      </a:schemeClr>
                    </a:solidFill>
                  </a:tcPr>
                </a:tc>
                <a:tc>
                  <a:txBody>
                    <a:bodyPr/>
                    <a:lstStyle/>
                    <a:p>
                      <a:pPr algn="ctr"/>
                      <a:r>
                        <a:rPr lang="en-US" sz="1400" dirty="0" smtClean="0"/>
                        <a:t>SP-FG60CPCOR-AU</a:t>
                      </a:r>
                    </a:p>
                  </a:txBody>
                  <a:tcPr marL="87087" marR="87087" marT="48984" marB="48984" horzOverflow="overflow">
                    <a:solidFill>
                      <a:schemeClr val="accent4">
                        <a:lumMod val="60000"/>
                        <a:lumOff val="40000"/>
                      </a:schemeClr>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NEMA</a:t>
                      </a:r>
                      <a:r>
                        <a:rPr lang="en-US" sz="1400" baseline="0" dirty="0" smtClean="0"/>
                        <a:t> </a:t>
                      </a:r>
                      <a:r>
                        <a:rPr lang="en-US" sz="1400" dirty="0" smtClean="0"/>
                        <a:t>5-15</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BS 1363</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CEE7 VII</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AS/NZS 3112</a:t>
                      </a:r>
                    </a:p>
                  </a:txBody>
                  <a:tcPr marL="61703" marR="61703" marT="34706" marB="34706">
                    <a:solidFill>
                      <a:srgbClr val="C9C9C9"/>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B</a:t>
                      </a:r>
                    </a:p>
                  </a:txBody>
                  <a:tcPr marL="61703" marR="61703" marT="34706" marB="34706">
                    <a:solidFill>
                      <a:schemeClr val="accent4">
                        <a:lumMod val="40000"/>
                        <a:lumOff val="60000"/>
                      </a:schemeClr>
                    </a:solidFill>
                  </a:tcPr>
                </a:tc>
                <a:tc>
                  <a:txBody>
                    <a:bodyPr/>
                    <a:lstStyle/>
                    <a:p>
                      <a:pPr algn="ctr"/>
                      <a:r>
                        <a:rPr lang="en-US" sz="1400" dirty="0" smtClean="0"/>
                        <a:t>Type G</a:t>
                      </a:r>
                    </a:p>
                  </a:txBody>
                  <a:tcPr marL="61703" marR="61703" marT="34706" marB="34706">
                    <a:solidFill>
                      <a:schemeClr val="accent4">
                        <a:lumMod val="40000"/>
                        <a:lumOff val="60000"/>
                      </a:schemeClr>
                    </a:solidFill>
                  </a:tcPr>
                </a:tc>
                <a:tc>
                  <a:txBody>
                    <a:bodyPr/>
                    <a:lstStyle/>
                    <a:p>
                      <a:pPr algn="ctr"/>
                      <a:r>
                        <a:rPr lang="en-US" sz="1400" dirty="0" smtClean="0"/>
                        <a:t>Type C, E, F, K</a:t>
                      </a:r>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I</a:t>
                      </a:r>
                    </a:p>
                  </a:txBody>
                  <a:tcPr marL="61703" marR="61703" marT="34706" marB="34706">
                    <a:solidFill>
                      <a:schemeClr val="accent4">
                        <a:lumMod val="40000"/>
                        <a:lumOff val="60000"/>
                      </a:schemeClr>
                    </a:solidFill>
                  </a:tcPr>
                </a:tc>
              </a:tr>
              <a:tr h="1802735">
                <a:tc>
                  <a:txBody>
                    <a:bodyPr/>
                    <a:lstStyle/>
                    <a:p>
                      <a:endParaRPr lang="en-US" sz="1400" dirty="0" smtClean="0"/>
                    </a:p>
                  </a:txBody>
                  <a:tcPr marL="61703" marR="61703" marT="34706" marB="34706">
                    <a:solidFill>
                      <a:schemeClr val="accent4"/>
                    </a:solidFill>
                  </a:tcPr>
                </a:tc>
                <a:tc>
                  <a: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dirty="0"/>
                    </a:p>
                  </a:txBody>
                  <a:tcPr marL="61703" marR="61703" marT="34706" marB="34706">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3276600"/>
            <a:ext cx="1524000" cy="1524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3276600"/>
            <a:ext cx="1537856" cy="1524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3276600"/>
            <a:ext cx="1524000" cy="1515533"/>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3276600"/>
            <a:ext cx="1543910" cy="1524000"/>
          </a:xfrm>
          <a:prstGeom prst="rect">
            <a:avLst/>
          </a:prstGeom>
        </p:spPr>
      </p:pic>
      <p:sp>
        <p:nvSpPr>
          <p:cNvPr id="5" name="Rectangle 4"/>
          <p:cNvSpPr/>
          <p:nvPr/>
        </p:nvSpPr>
        <p:spPr>
          <a:xfrm>
            <a:off x="533400" y="5486400"/>
            <a:ext cx="4800600" cy="877163"/>
          </a:xfrm>
          <a:prstGeom prst="rect">
            <a:avLst/>
          </a:prstGeom>
        </p:spPr>
        <p:txBody>
          <a:bodyPr wrap="square">
            <a:spAutoFit/>
          </a:bodyPr>
          <a:lstStyle/>
          <a:p>
            <a:r>
              <a:rPr lang="en-US" sz="1100" dirty="0">
                <a:hlinkClick r:id="rId7"/>
              </a:rPr>
              <a:t>http://en.wikipedia.org/wiki/</a:t>
            </a:r>
            <a:r>
              <a:rPr lang="en-US" sz="1100" dirty="0" smtClean="0">
                <a:hlinkClick r:id="rId7"/>
              </a:rPr>
              <a:t>AC_power_plugs_and_sockets</a:t>
            </a:r>
            <a:r>
              <a:rPr lang="en-US" sz="1100" dirty="0"/>
              <a:t/>
            </a:r>
            <a:br>
              <a:rPr lang="en-US" sz="1100" dirty="0"/>
            </a:br>
            <a:r>
              <a:rPr lang="en-US" sz="1100" dirty="0">
                <a:hlinkClick r:id="rId8"/>
              </a:rPr>
              <a:t>http://kropla.com/electric2.</a:t>
            </a:r>
            <a:r>
              <a:rPr lang="en-US" sz="1100" dirty="0" smtClean="0">
                <a:hlinkClick r:id="rId8"/>
              </a:rPr>
              <a:t>htm</a:t>
            </a:r>
            <a:endParaRPr lang="en-US" sz="1100" dirty="0" smtClean="0"/>
          </a:p>
          <a:p>
            <a:r>
              <a:rPr lang="en-US" sz="900" dirty="0" smtClean="0"/>
              <a:t/>
            </a:r>
            <a:br>
              <a:rPr lang="en-US" sz="900" dirty="0" smtClean="0"/>
            </a:br>
            <a:r>
              <a:rPr lang="en-US" sz="900" dirty="0" smtClean="0"/>
              <a:t>* For </a:t>
            </a:r>
            <a:r>
              <a:rPr lang="en-US" sz="900" dirty="0" smtClean="0">
                <a:solidFill>
                  <a:srgbClr val="000000"/>
                </a:solidFill>
                <a:latin typeface="Lucida Grande"/>
                <a:ea typeface="Lucida Grande"/>
                <a:cs typeface="Lucida Grande"/>
              </a:rPr>
              <a:t>FG-60C </a:t>
            </a:r>
            <a:r>
              <a:rPr lang="en-US" sz="900" dirty="0">
                <a:solidFill>
                  <a:srgbClr val="000000"/>
                </a:solidFill>
                <a:latin typeface="Lucida Grande"/>
                <a:ea typeface="Lucida Grande"/>
                <a:cs typeface="Lucida Grande"/>
              </a:rPr>
              <a:t>and </a:t>
            </a:r>
            <a:r>
              <a:rPr lang="en-US" sz="900" dirty="0" smtClean="0">
                <a:solidFill>
                  <a:srgbClr val="000000"/>
                </a:solidFill>
                <a:latin typeface="Lucida Grande"/>
                <a:ea typeface="Lucida Grande"/>
                <a:cs typeface="Lucida Grande"/>
              </a:rPr>
              <a:t>FG/FWF-40C,</a:t>
            </a:r>
            <a:r>
              <a:rPr lang="en-US" sz="900" dirty="0">
                <a:solidFill>
                  <a:srgbClr val="000000"/>
                </a:solidFill>
                <a:latin typeface="Lucida Grande"/>
                <a:ea typeface="Lucida Grande"/>
                <a:cs typeface="Lucida Grande"/>
              </a:rPr>
              <a:t> FG/FWF-60D &amp; FG/FWF-90D</a:t>
            </a:r>
            <a:endParaRPr lang="en-US" sz="900" dirty="0" smtClean="0"/>
          </a:p>
          <a:p>
            <a:endParaRPr lang="en-US" sz="1100" dirty="0"/>
          </a:p>
        </p:txBody>
      </p:sp>
      <p:pic>
        <p:nvPicPr>
          <p:cNvPr id="8" name="Picture 7"/>
          <p:cNvPicPr>
            <a:picLocks noChangeAspect="1"/>
          </p:cNvPicPr>
          <p:nvPr/>
        </p:nvPicPr>
        <p:blipFill>
          <a:blip r:embed="rId9"/>
          <a:stretch>
            <a:fillRect/>
          </a:stretch>
        </p:blipFill>
        <p:spPr>
          <a:xfrm>
            <a:off x="1371600" y="2133600"/>
            <a:ext cx="539315" cy="393700"/>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600200"/>
            <a:ext cx="533768" cy="368300"/>
          </a:xfrm>
          <a:prstGeom prst="rect">
            <a:avLst/>
          </a:prstGeom>
        </p:spPr>
      </p:pic>
    </p:spTree>
    <p:extLst>
      <p:ext uri="{BB962C8B-B14F-4D97-AF65-F5344CB8AC3E}">
        <p14:creationId xmlns:p14="http://schemas.microsoft.com/office/powerpoint/2010/main" val="2007511474"/>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1661359323"/>
              </p:ext>
            </p:extLst>
          </p:nvPr>
        </p:nvGraphicFramePr>
        <p:xfrm>
          <a:off x="251999" y="1260000"/>
          <a:ext cx="8639997" cy="4039048"/>
        </p:xfrm>
        <a:graphic>
          <a:graphicData uri="http://schemas.openxmlformats.org/drawingml/2006/table">
            <a:tbl>
              <a:tblPr firstRow="1" bandRow="1">
                <a:effectLst/>
                <a:tableStyleId>{073A0DAA-6AF3-43AB-8588-CEC1D06C72B9}</a:tableStyleId>
              </a:tblPr>
              <a:tblGrid>
                <a:gridCol w="1518792"/>
                <a:gridCol w="1017315"/>
                <a:gridCol w="1017315"/>
                <a:gridCol w="1017315"/>
                <a:gridCol w="1017315"/>
                <a:gridCol w="1017315"/>
                <a:gridCol w="1017315"/>
                <a:gridCol w="1017315"/>
              </a:tblGrid>
              <a:tr h="228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D1000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D1TB</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D2TC</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D2000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SP-D2000A</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D960</a:t>
                      </a:r>
                      <a:endParaRPr lang="en-US" sz="1300" dirty="0" smtClean="0">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FortiManager</a:t>
                      </a:r>
                      <a:endParaRPr lang="en-US" sz="1100" b="1" dirty="0">
                        <a:solidFill>
                          <a:srgbClr val="FFFFFF"/>
                        </a:solidFill>
                      </a:endParaRP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3000C</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3000C gen2, 4000D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FortiAnalyzer</a:t>
                      </a: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4000B</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2000B</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3500D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FortiMail</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2000B. 3000C</a:t>
                      </a:r>
                      <a:endParaRPr lang="en-US" sz="1100" dirty="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FortiWeb</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3000C</a:t>
                      </a:r>
                      <a:endParaRPr lang="en-US" sz="1100" dirty="0"/>
                    </a:p>
                  </a:txBody>
                  <a:tcPr marL="61703" marR="61703" marT="34706" marB="34706" anchor="ctr"/>
                </a:tc>
                <a:tc>
                  <a:txBody>
                    <a:bodyPr/>
                    <a:lstStyle/>
                    <a:p>
                      <a:pPr algn="ctr"/>
                      <a:r>
                        <a:rPr lang="en-US" sz="1100" dirty="0" smtClean="0"/>
                        <a:t>3000D, 4000C, 4000D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FortiDB</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a:t> </a:t>
                      </a:r>
                      <a:r>
                        <a:rPr lang="en-US" sz="1100" baseline="0" dirty="0" smtClean="0"/>
                        <a:t>2000B</a:t>
                      </a:r>
                      <a:endParaRPr lang="en-US" sz="1100" dirty="0" smtClean="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FortiScan</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3000C</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FortiAuthenticator</a:t>
                      </a:r>
                      <a:r>
                        <a:rPr lang="en-US" sz="1100" b="1" baseline="0" dirty="0" smtClean="0">
                          <a:solidFill>
                            <a:srgbClr val="FFFFFF"/>
                          </a:solidFill>
                        </a:rPr>
                        <a:t> </a:t>
                      </a:r>
                      <a:endParaRPr lang="en-US" sz="1100" b="1" dirty="0" smtClean="0">
                        <a:solidFill>
                          <a:srgbClr val="FFFFFF"/>
                        </a:solidFill>
                      </a:endParaRP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3000B</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FortiCache</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 3000C</a:t>
                      </a:r>
                      <a:endParaRPr lang="en-US" sz="1100" dirty="0"/>
                    </a:p>
                  </a:txBody>
                  <a:tcPr marL="61703" marR="61703" marT="34706" marB="34706" anchor="ctr"/>
                </a:tc>
                <a:tc>
                  <a:txBody>
                    <a:bodyPr/>
                    <a:lstStyle/>
                    <a:p>
                      <a:pPr algn="ctr"/>
                      <a:r>
                        <a:rPr lang="en-US" sz="1100" dirty="0" smtClean="0"/>
                        <a:t>1000C Gen2, 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FortiSandbox</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bl>
          </a:graphicData>
        </a:graphic>
      </p:graphicFrame>
    </p:spTree>
    <p:extLst>
      <p:ext uri="{BB962C8B-B14F-4D97-AF65-F5344CB8AC3E}">
        <p14:creationId xmlns:p14="http://schemas.microsoft.com/office/powerpoint/2010/main" val="2560614840"/>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839059193"/>
              </p:ext>
            </p:extLst>
          </p:nvPr>
        </p:nvGraphicFramePr>
        <p:xfrm>
          <a:off x="251999" y="1260000"/>
          <a:ext cx="8640003" cy="459392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638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311B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620B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3016B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3600A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3810A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5001A-SW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5001A-DW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ASM-FB4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ADM-FB8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ADM-XB2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 ●</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ASM-CX4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ASM-FX2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kern="1200" cap="none" spc="0" normalizeH="0" baseline="0" noProof="0" dirty="0" smtClean="0">
                          <a:ln>
                            <a:noFill/>
                          </a:ln>
                          <a:effectLst/>
                          <a:uLnTx/>
                          <a:uFillTx/>
                        </a:rPr>
                        <a:t>●</a:t>
                      </a:r>
                      <a:endParaRPr kumimoji="0" lang="en-US" sz="11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ASM-CE4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ADM-XE2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ASM-ET4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ASM-SAS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ASM-S08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ADM-FE8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  ●^</a:t>
                      </a:r>
                      <a:endParaRPr kumimoji="0" lang="en-US" sz="1100" b="0" i="0" u="none" strike="noStrike" cap="none" normalizeH="0" baseline="0" dirty="0" smtClean="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ADM-XD4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r>
                        <a:rPr kumimoji="0" lang="en-US" sz="1100" u="none" strike="noStrike" cap="none" normalizeH="0" baseline="0" dirty="0" smtClean="0">
                          <a:ln>
                            <a:noFill/>
                          </a:ln>
                          <a:effectLst/>
                        </a:rPr>
                        <a:t> ●</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40071" name="Text Box 228"/>
          <p:cNvSpPr txBox="1">
            <a:spLocks noChangeArrowheads="1"/>
          </p:cNvSpPr>
          <p:nvPr/>
        </p:nvSpPr>
        <p:spPr bwMode="auto">
          <a:xfrm>
            <a:off x="248307" y="6045135"/>
            <a:ext cx="3883240" cy="219307"/>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1000" dirty="0"/>
              <a:t>* max 2 modules total among CE4 &amp; </a:t>
            </a:r>
            <a:r>
              <a:rPr lang="en-US" sz="10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4292067358"/>
      </p:ext>
    </p:extLst>
  </p:cSld>
  <p:clrMapOvr>
    <a:masterClrMapping/>
  </p:clrMapOvr>
  <p:transition xmlns:p14="http://schemas.microsoft.com/office/powerpoint/2010/mai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123288543"/>
              </p:ext>
            </p:extLst>
          </p:nvPr>
        </p:nvGraphicFramePr>
        <p:xfrm>
          <a:off x="251999" y="1260000"/>
          <a:ext cx="8640003" cy="111338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311B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620B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3016B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3600A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3810A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5001A-SW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5001A-DW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RTM-XD2 Module</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latin typeface="Arial"/>
                          <a:cs typeface="Arial"/>
                        </a:rPr>
                        <a:t>FG 5050 &amp; FG 5140 Chassis</a:t>
                      </a: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67537070"/>
              </p:ext>
            </p:extLst>
          </p:nvPr>
        </p:nvGraphicFramePr>
        <p:xfrm>
          <a:off x="252000" y="2840548"/>
          <a:ext cx="8640000" cy="2145577"/>
        </p:xfrm>
        <a:graphic>
          <a:graphicData uri="http://schemas.openxmlformats.org/drawingml/2006/table">
            <a:tbl>
              <a:tblPr firstRow="1" bandRow="1">
                <a:effectLst/>
                <a:tableStyleId>{073A0DAA-6AF3-43AB-8588-CEC1D06C72B9}</a:tableStyleId>
              </a:tblPr>
              <a:tblGrid>
                <a:gridCol w="2632184"/>
                <a:gridCol w="3174699"/>
                <a:gridCol w="283311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FMC Modules (3950B)</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Interface</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ASIC</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FMC-XD2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FMC-XG2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SP2</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FMC-C20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20x 10/100/100 Copper ports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FMC-F20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 1-Gig SFP slots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FMC-XH0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NIL</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SP3</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46497152"/>
              </p:ext>
            </p:extLst>
          </p:nvPr>
        </p:nvGraphicFramePr>
        <p:xfrm>
          <a:off x="252000" y="5256969"/>
          <a:ext cx="8640000" cy="735673"/>
        </p:xfrm>
        <a:graphic>
          <a:graphicData uri="http://schemas.openxmlformats.org/drawingml/2006/table">
            <a:tbl>
              <a:tblPr firstRow="1" bandRow="1">
                <a:effectLst/>
                <a:tableStyleId>{073A0DAA-6AF3-43AB-8588-CEC1D06C72B9}</a:tableStyleId>
              </a:tblPr>
              <a:tblGrid>
                <a:gridCol w="2632184"/>
                <a:gridCol w="6007816"/>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FSM Modules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Supported Models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FSM-064</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FG-3951B , FG-1240B and 1240B-DC, FG-311B, FG-200B and FG-200B-POE</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3896441332"/>
      </p:ext>
    </p:extLst>
  </p:cSld>
  <p:clrMapOvr>
    <a:masterClrMapping/>
  </p:clrMapOvr>
  <p:transition xmlns:p14="http://schemas.microsoft.com/office/powerpoint/2010/mai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208" y="2897827"/>
            <a:ext cx="687614" cy="689105"/>
          </a:xfrm>
          <a:prstGeom prst="rect">
            <a:avLst/>
          </a:prstGeom>
        </p:spPr>
      </p:pic>
    </p:spTree>
    <p:extLst>
      <p:ext uri="{BB962C8B-B14F-4D97-AF65-F5344CB8AC3E}">
        <p14:creationId xmlns:p14="http://schemas.microsoft.com/office/powerpoint/2010/main" val="253112937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85800" y="1295400"/>
            <a:ext cx="8305800" cy="4572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0" name="Oval 5"/>
          <p:cNvSpPr>
            <a:spLocks noChangeArrowheads="1"/>
          </p:cNvSpPr>
          <p:nvPr/>
        </p:nvSpPr>
        <p:spPr bwMode="auto">
          <a:xfrm>
            <a:off x="1159996"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1" name="Text Box 8"/>
          <p:cNvSpPr txBox="1">
            <a:spLocks noChangeArrowheads="1"/>
          </p:cNvSpPr>
          <p:nvPr/>
        </p:nvSpPr>
        <p:spPr bwMode="auto">
          <a:xfrm>
            <a:off x="1083796"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2" name="Oval 9"/>
          <p:cNvSpPr>
            <a:spLocks noChangeArrowheads="1"/>
          </p:cNvSpPr>
          <p:nvPr/>
        </p:nvSpPr>
        <p:spPr bwMode="auto">
          <a:xfrm>
            <a:off x="25146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3" name="Text Box 10"/>
          <p:cNvSpPr txBox="1">
            <a:spLocks noChangeArrowheads="1"/>
          </p:cNvSpPr>
          <p:nvPr/>
        </p:nvSpPr>
        <p:spPr bwMode="auto">
          <a:xfrm>
            <a:off x="2438400"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4" name="Oval 11"/>
          <p:cNvSpPr>
            <a:spLocks noChangeArrowheads="1"/>
          </p:cNvSpPr>
          <p:nvPr/>
        </p:nvSpPr>
        <p:spPr bwMode="auto">
          <a:xfrm>
            <a:off x="3853054"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5" name="Text Box 12"/>
          <p:cNvSpPr txBox="1">
            <a:spLocks noChangeArrowheads="1"/>
          </p:cNvSpPr>
          <p:nvPr/>
        </p:nvSpPr>
        <p:spPr bwMode="auto">
          <a:xfrm>
            <a:off x="35814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6" name="Oval 13"/>
          <p:cNvSpPr>
            <a:spLocks noChangeArrowheads="1"/>
          </p:cNvSpPr>
          <p:nvPr/>
        </p:nvSpPr>
        <p:spPr bwMode="auto">
          <a:xfrm>
            <a:off x="52667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7" name="Text Box 14"/>
          <p:cNvSpPr txBox="1">
            <a:spLocks noChangeArrowheads="1"/>
          </p:cNvSpPr>
          <p:nvPr/>
        </p:nvSpPr>
        <p:spPr bwMode="auto">
          <a:xfrm>
            <a:off x="49530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342804387"/>
              </p:ext>
            </p:extLst>
          </p:nvPr>
        </p:nvGraphicFramePr>
        <p:xfrm>
          <a:off x="152399" y="1828800"/>
          <a:ext cx="8839201" cy="1524635"/>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4" name="Oval 13"/>
          <p:cNvSpPr>
            <a:spLocks noChangeArrowheads="1"/>
          </p:cNvSpPr>
          <p:nvPr/>
        </p:nvSpPr>
        <p:spPr bwMode="auto">
          <a:xfrm>
            <a:off x="6553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15" name="Text Box 14"/>
          <p:cNvSpPr txBox="1">
            <a:spLocks noChangeArrowheads="1"/>
          </p:cNvSpPr>
          <p:nvPr/>
        </p:nvSpPr>
        <p:spPr bwMode="auto">
          <a:xfrm>
            <a:off x="6172200" y="12954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5" name="Oval 24"/>
          <p:cNvSpPr>
            <a:spLocks noChangeArrowheads="1"/>
          </p:cNvSpPr>
          <p:nvPr/>
        </p:nvSpPr>
        <p:spPr bwMode="auto">
          <a:xfrm>
            <a:off x="8077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6" name="Text Box 14"/>
          <p:cNvSpPr txBox="1">
            <a:spLocks noChangeArrowheads="1"/>
          </p:cNvSpPr>
          <p:nvPr/>
        </p:nvSpPr>
        <p:spPr bwMode="auto">
          <a:xfrm>
            <a:off x="7696200" y="1295400"/>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85800" y="3505200"/>
            <a:ext cx="8305800"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0" name="Oval 5"/>
          <p:cNvSpPr>
            <a:spLocks noChangeArrowheads="1"/>
          </p:cNvSpPr>
          <p:nvPr/>
        </p:nvSpPr>
        <p:spPr bwMode="auto">
          <a:xfrm>
            <a:off x="1159996"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1" name="Text Box 8"/>
          <p:cNvSpPr txBox="1">
            <a:spLocks noChangeArrowheads="1"/>
          </p:cNvSpPr>
          <p:nvPr/>
        </p:nvSpPr>
        <p:spPr bwMode="auto">
          <a:xfrm>
            <a:off x="1083796" y="3505200"/>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2" name="Oval 9"/>
          <p:cNvSpPr>
            <a:spLocks noChangeArrowheads="1"/>
          </p:cNvSpPr>
          <p:nvPr/>
        </p:nvSpPr>
        <p:spPr bwMode="auto">
          <a:xfrm>
            <a:off x="2318055"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3" name="Text Box 10"/>
          <p:cNvSpPr txBox="1">
            <a:spLocks noChangeArrowheads="1"/>
          </p:cNvSpPr>
          <p:nvPr/>
        </p:nvSpPr>
        <p:spPr bwMode="auto">
          <a:xfrm>
            <a:off x="2241855" y="35052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713911334"/>
              </p:ext>
            </p:extLst>
          </p:nvPr>
        </p:nvGraphicFramePr>
        <p:xfrm>
          <a:off x="152399" y="4038600"/>
          <a:ext cx="8839201" cy="2029968"/>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00157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latin typeface="Arial" charset="0"/>
              </a:rPr>
              <a:t>Supported Platform</a:t>
            </a:r>
          </a:p>
        </p:txBody>
      </p:sp>
      <p:cxnSp>
        <p:nvCxnSpPr>
          <p:cNvPr id="72706" name="Straight Connector 6"/>
          <p:cNvCxnSpPr>
            <a:cxnSpLocks noChangeShapeType="1"/>
          </p:cNvCxnSpPr>
          <p:nvPr/>
        </p:nvCxnSpPr>
        <p:spPr bwMode="auto">
          <a:xfrm>
            <a:off x="466725" y="2362200"/>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pic>
        <p:nvPicPr>
          <p:cNvPr id="72707" name="Picture 52" descr="Small-Appliance_Lt-s.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9125" y="1524000"/>
            <a:ext cx="8493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373063" y="2057400"/>
            <a:ext cx="1143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Entry Level</a:t>
            </a:r>
            <a:endParaRPr lang="en-US" sz="1400" b="1" dirty="0">
              <a:solidFill>
                <a:srgbClr val="C00000"/>
              </a:solidFill>
              <a:latin typeface="Helvetica 55 Roman" charset="0"/>
              <a:cs typeface="Helvetica 55 Roman" charset="0"/>
            </a:endParaRPr>
          </a:p>
        </p:txBody>
      </p:sp>
      <p:sp>
        <p:nvSpPr>
          <p:cNvPr id="8" name="TextBox 7"/>
          <p:cNvSpPr txBox="1"/>
          <p:nvPr/>
        </p:nvSpPr>
        <p:spPr>
          <a:xfrm>
            <a:off x="1811673" y="1218427"/>
            <a:ext cx="6781800" cy="1569660"/>
          </a:xfrm>
          <a:prstGeom prst="rect">
            <a:avLst/>
          </a:prstGeom>
          <a:noFill/>
        </p:spPr>
        <p:txBody>
          <a:bodyPr wrap="square" numCol="3">
            <a:spAutoFit/>
          </a:bodyPr>
          <a:lstStyle/>
          <a:p>
            <a:pPr marL="171450" indent="-171450">
              <a:buFont typeface="Arial"/>
              <a:buChar char="•"/>
              <a:defRPr/>
            </a:pPr>
            <a:r>
              <a:rPr lang="en-US" sz="1600" b="1" dirty="0" smtClean="0"/>
              <a:t>FG/FWF-20C</a:t>
            </a:r>
            <a:endParaRPr lang="en-US" sz="1600" b="1" dirty="0"/>
          </a:p>
          <a:p>
            <a:pPr marL="171450" indent="-171450">
              <a:buFont typeface="Arial"/>
              <a:buChar char="•"/>
              <a:defRPr/>
            </a:pPr>
            <a:r>
              <a:rPr lang="en-US" sz="1600" b="1" dirty="0" smtClean="0"/>
              <a:t>FG/FWF-30C/POE</a:t>
            </a:r>
          </a:p>
          <a:p>
            <a:pPr marL="171450" indent="-171450">
              <a:buFont typeface="Arial"/>
              <a:buChar char="•"/>
              <a:defRPr/>
            </a:pPr>
            <a:r>
              <a:rPr lang="en-US" sz="1600" b="1" dirty="0" smtClean="0"/>
              <a:t>FG/FWF-40C</a:t>
            </a:r>
            <a:endParaRPr lang="en-US" sz="1600" b="1" dirty="0">
              <a:ea typeface="Zapf Dingbats"/>
              <a:cs typeface="Zapf Dingbats"/>
              <a:sym typeface="Zapf Dingbats"/>
            </a:endParaRPr>
          </a:p>
          <a:p>
            <a:pPr marL="171450" indent="-171450">
              <a:buFont typeface="Arial"/>
              <a:buChar char="•"/>
              <a:defRPr/>
            </a:pPr>
            <a:r>
              <a:rPr lang="en-US" sz="1600" b="1" dirty="0" smtClean="0"/>
              <a:t>FG/FWF-60C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FG/FWF-60D/POE</a:t>
            </a:r>
          </a:p>
          <a:p>
            <a:pPr marL="171450" indent="-171450">
              <a:buFont typeface="Arial"/>
              <a:buChar char="•"/>
              <a:defRPr/>
            </a:pPr>
            <a:r>
              <a:rPr lang="en-US" sz="1600" b="1" dirty="0"/>
              <a:t>FG/FWF-</a:t>
            </a:r>
            <a:r>
              <a:rPr lang="en-US" sz="1600" b="1" dirty="0" smtClean="0"/>
              <a:t>60D-3G4G</a:t>
            </a:r>
          </a:p>
          <a:p>
            <a:pPr marL="171450" indent="-171450">
              <a:buFont typeface="Arial"/>
              <a:buChar char="•"/>
              <a:defRPr/>
            </a:pPr>
            <a:r>
              <a:rPr lang="en-US" sz="1600" b="1" dirty="0"/>
              <a:t>FG-</a:t>
            </a:r>
            <a:r>
              <a:rPr lang="en-US" sz="1600" b="1" dirty="0" smtClean="0"/>
              <a:t>70D</a:t>
            </a:r>
          </a:p>
          <a:p>
            <a:pPr marL="171450" indent="-171450">
              <a:buFont typeface="Arial"/>
              <a:buChar char="•"/>
              <a:defRPr/>
            </a:pPr>
            <a:r>
              <a:rPr lang="en-US" sz="1600" b="1" dirty="0" smtClean="0"/>
              <a:t>FG/FWF-80C(M)</a:t>
            </a: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FG-80D</a:t>
            </a:r>
            <a:endParaRPr lang="en-US" sz="1600" b="1" dirty="0"/>
          </a:p>
          <a:p>
            <a:pPr marL="171450" indent="-171450">
              <a:buFont typeface="Arial"/>
              <a:buChar char="•"/>
              <a:defRPr/>
            </a:pPr>
            <a:r>
              <a:rPr lang="en-US" sz="1600" b="1" dirty="0" smtClean="0"/>
              <a:t>FG/FWF-90D*/POE</a:t>
            </a:r>
          </a:p>
          <a:p>
            <a:pPr marL="171450" indent="-171450">
              <a:buFont typeface="Arial"/>
              <a:buChar char="•"/>
              <a:defRPr/>
            </a:pPr>
            <a:r>
              <a:rPr lang="en-US" sz="1600" b="1" dirty="0" smtClean="0"/>
              <a:t>FG-110/111C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72710" name="Picture 22" descr="1U_Lt-s_x200.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42925" y="2715161"/>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1" name="Straight Connector 13"/>
          <p:cNvCxnSpPr>
            <a:cxnSpLocks noChangeShapeType="1"/>
          </p:cNvCxnSpPr>
          <p:nvPr/>
        </p:nvCxnSpPr>
        <p:spPr bwMode="auto">
          <a:xfrm>
            <a:off x="466725" y="3705761"/>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2" name="TextBox 14"/>
          <p:cNvSpPr txBox="1">
            <a:spLocks noChangeArrowheads="1"/>
          </p:cNvSpPr>
          <p:nvPr/>
        </p:nvSpPr>
        <p:spPr bwMode="auto">
          <a:xfrm>
            <a:off x="373063" y="3400961"/>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C00000"/>
                </a:solidFill>
                <a:latin typeface="Helvetica 55 Roman" charset="0"/>
                <a:cs typeface="Helvetica 55 Roman" charset="0"/>
              </a:rPr>
              <a:t>Mid Range</a:t>
            </a:r>
          </a:p>
        </p:txBody>
      </p:sp>
      <p:sp>
        <p:nvSpPr>
          <p:cNvPr id="16" name="TextBox 15"/>
          <p:cNvSpPr txBox="1"/>
          <p:nvPr/>
        </p:nvSpPr>
        <p:spPr>
          <a:xfrm>
            <a:off x="1811673" y="2486561"/>
            <a:ext cx="6934200" cy="1323439"/>
          </a:xfrm>
          <a:prstGeom prst="rect">
            <a:avLst/>
          </a:prstGeom>
          <a:noFill/>
        </p:spPr>
        <p:txBody>
          <a:bodyPr wrap="square" numCol="3">
            <a:spAutoFit/>
          </a:bodyPr>
          <a:lstStyle/>
          <a:p>
            <a:pPr marL="171450" indent="-171450">
              <a:buFont typeface="Arial"/>
              <a:buChar char="•"/>
              <a:defRPr/>
            </a:pPr>
            <a:r>
              <a:rPr lang="en-US" sz="1600" b="1" dirty="0" smtClean="0"/>
              <a:t>FG-100D Series</a:t>
            </a:r>
            <a:endParaRPr lang="en-US" sz="1600" b="1" dirty="0"/>
          </a:p>
          <a:p>
            <a:pPr marL="171450" indent="-171450">
              <a:buFont typeface="Arial"/>
              <a:buChar char="•"/>
              <a:defRPr/>
            </a:pPr>
            <a:r>
              <a:rPr lang="en-US" sz="1600" b="1" dirty="0"/>
              <a:t>FG200B(POE</a:t>
            </a:r>
            <a:r>
              <a:rPr lang="en-US" sz="1600" b="1" dirty="0" smtClean="0"/>
              <a:t>)</a:t>
            </a:r>
          </a:p>
          <a:p>
            <a:pPr marL="171450" indent="-171450">
              <a:buFont typeface="Arial"/>
              <a:buChar char="•"/>
              <a:defRPr/>
            </a:pPr>
            <a:r>
              <a:rPr lang="en-US" sz="1600" b="1" dirty="0" smtClean="0">
                <a:ea typeface="Zapf Dingbats"/>
                <a:cs typeface="Zapf Dingbats"/>
                <a:sym typeface="Zapf Dingbats"/>
              </a:rPr>
              <a:t>FG200D Series</a:t>
            </a:r>
            <a:endParaRPr lang="en-US" sz="1600" b="1" dirty="0" smtClean="0"/>
          </a:p>
          <a:p>
            <a:pPr marL="171450" indent="-171450">
              <a:buFont typeface="Arial"/>
              <a:buChar char="•"/>
              <a:defRPr/>
            </a:pPr>
            <a:r>
              <a:rPr lang="en-US" sz="1600" b="1" dirty="0" smtClean="0"/>
              <a:t>FG300C</a:t>
            </a: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FG310/311B</a:t>
            </a:r>
            <a:endParaRPr lang="en-US" sz="1600" b="1" dirty="0">
              <a:ea typeface="Zapf Dingbats"/>
              <a:cs typeface="Zapf Dingbats"/>
              <a:sym typeface="Zapf Dingbats"/>
            </a:endParaRPr>
          </a:p>
          <a:p>
            <a:pPr marL="171450" indent="-171450">
              <a:buFont typeface="Arial"/>
              <a:buChar char="•"/>
              <a:defRPr/>
            </a:pPr>
            <a:r>
              <a:rPr lang="en-US" sz="1600" b="1" dirty="0" smtClean="0"/>
              <a:t>FG-300D/500D*</a:t>
            </a:r>
          </a:p>
          <a:p>
            <a:pPr marL="171450" indent="-171450">
              <a:buFont typeface="Arial"/>
              <a:buChar char="•"/>
              <a:defRPr/>
            </a:pPr>
            <a:r>
              <a:rPr lang="en-US" sz="1600" b="1" dirty="0" smtClean="0"/>
              <a:t>FG-600C</a:t>
            </a: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FG-620/621B</a:t>
            </a: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FG800C</a:t>
            </a:r>
            <a:endParaRPr lang="en-US" sz="1600" b="1" dirty="0">
              <a:ea typeface="Zapf Dingbats"/>
              <a:cs typeface="Zapf Dingbats"/>
              <a:sym typeface="Zapf Dingbats"/>
            </a:endParaRPr>
          </a:p>
        </p:txBody>
      </p:sp>
      <p:cxnSp>
        <p:nvCxnSpPr>
          <p:cNvPr id="72714" name="Straight Connector 16"/>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5" name="TextBox 18"/>
          <p:cNvSpPr txBox="1">
            <a:spLocks noChangeArrowheads="1"/>
          </p:cNvSpPr>
          <p:nvPr/>
        </p:nvSpPr>
        <p:spPr bwMode="auto">
          <a:xfrm>
            <a:off x="373063" y="4675188"/>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High End</a:t>
            </a:r>
            <a:endParaRPr lang="en-US" sz="1400" b="1" dirty="0">
              <a:solidFill>
                <a:srgbClr val="C00000"/>
              </a:solidFill>
              <a:latin typeface="Helvetica 55 Roman" charset="0"/>
              <a:cs typeface="Helvetica 55 Roman" charset="0"/>
            </a:endParaRPr>
          </a:p>
        </p:txBody>
      </p:sp>
      <p:sp>
        <p:nvSpPr>
          <p:cNvPr id="20" name="TextBox 19"/>
          <p:cNvSpPr txBox="1"/>
          <p:nvPr/>
        </p:nvSpPr>
        <p:spPr>
          <a:xfrm>
            <a:off x="1823219" y="3852534"/>
            <a:ext cx="6781800" cy="1815882"/>
          </a:xfrm>
          <a:prstGeom prst="rect">
            <a:avLst/>
          </a:prstGeom>
          <a:noFill/>
        </p:spPr>
        <p:txBody>
          <a:bodyPr numCol="3">
            <a:spAutoFit/>
          </a:bodyPr>
          <a:lstStyle/>
          <a:p>
            <a:pPr marL="171450" indent="-171450">
              <a:buFont typeface="Arial"/>
              <a:buChar char="•"/>
              <a:defRPr/>
            </a:pPr>
            <a:r>
              <a:rPr lang="en-US" sz="1600" b="1" dirty="0" smtClean="0">
                <a:ea typeface="Zapf Dingbats"/>
                <a:cs typeface="Zapf Dingbats"/>
                <a:sym typeface="Zapf Dingbats"/>
              </a:rPr>
              <a:t>FG1000C</a:t>
            </a:r>
            <a:endParaRPr lang="en-US" sz="1600" b="1" dirty="0">
              <a:ea typeface="Zapf Dingbats"/>
              <a:cs typeface="Zapf Dingbats"/>
              <a:sym typeface="Zapf Dingbats"/>
            </a:endParaRPr>
          </a:p>
          <a:p>
            <a:pPr marL="171450" indent="-171450">
              <a:buFont typeface="Arial"/>
              <a:buChar char="•"/>
              <a:defRPr/>
            </a:pPr>
            <a:r>
              <a:rPr lang="en-US" sz="1600" b="1" dirty="0">
                <a:ea typeface="Zapf Dingbats"/>
                <a:cs typeface="Zapf Dingbats"/>
                <a:sym typeface="Zapf Dingbats"/>
              </a:rPr>
              <a:t>FG1240B</a:t>
            </a:r>
          </a:p>
          <a:p>
            <a:pPr marL="171450" indent="-171450">
              <a:buFont typeface="Arial"/>
              <a:buChar char="•"/>
              <a:defRPr/>
            </a:pPr>
            <a:r>
              <a:rPr lang="en-US" sz="1600" b="1" dirty="0" smtClean="0">
                <a:ea typeface="Zapf Dingbats"/>
                <a:cs typeface="Zapf Dingbats"/>
                <a:sym typeface="Zapf Dingbats"/>
              </a:rPr>
              <a:t>FG1500D*</a:t>
            </a: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a:defRPr/>
            </a:pP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-3016B</a:t>
            </a:r>
          </a:p>
          <a:p>
            <a:pPr marL="171450" indent="-171450">
              <a:buFont typeface="Arial"/>
              <a:buChar char="•"/>
              <a:defRPr/>
            </a:pPr>
            <a:r>
              <a:rPr lang="en-US" sz="1600" b="1" dirty="0"/>
              <a:t>FG-3040B</a:t>
            </a:r>
            <a:endParaRPr lang="en-US" sz="1600" b="1" dirty="0">
              <a:ea typeface="Zapf Dingbats"/>
              <a:cs typeface="Zapf Dingbats"/>
              <a:sym typeface="Zapf Dingbats"/>
            </a:endParaRPr>
          </a:p>
          <a:p>
            <a:pPr marL="171450" indent="-171450">
              <a:buFont typeface="Arial"/>
              <a:buChar char="•"/>
              <a:defRPr/>
            </a:pPr>
            <a:r>
              <a:rPr lang="en-US" sz="1600" b="1" dirty="0"/>
              <a:t>FG-3140B</a:t>
            </a: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a:t>
            </a:r>
            <a:r>
              <a:rPr lang="en-US" sz="1600" b="1" dirty="0" smtClean="0"/>
              <a:t>3240C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FG-3600C</a:t>
            </a:r>
          </a:p>
          <a:p>
            <a:pPr marL="171450" indent="-171450">
              <a:buFont typeface="Arial"/>
              <a:buChar char="•"/>
              <a:defRPr/>
            </a:pPr>
            <a:r>
              <a:rPr lang="en-US" sz="1600" b="1" dirty="0" smtClean="0"/>
              <a:t>FG</a:t>
            </a:r>
            <a:r>
              <a:rPr lang="en-US" sz="1600" b="1" dirty="0"/>
              <a:t>-</a:t>
            </a:r>
            <a:r>
              <a:rPr lang="en-US" sz="1600" b="1" dirty="0" smtClean="0"/>
              <a:t>3700D*</a:t>
            </a:r>
            <a:endParaRPr lang="en-US" sz="1600" b="1" dirty="0"/>
          </a:p>
          <a:p>
            <a:pPr marL="171450" indent="-171450">
              <a:buFont typeface="Arial"/>
              <a:buChar char="•"/>
              <a:defRPr/>
            </a:pPr>
            <a:r>
              <a:rPr lang="en-US" sz="1600" b="1" dirty="0" smtClean="0">
                <a:ea typeface="Zapf Dingbats"/>
                <a:cs typeface="Zapf Dingbats"/>
                <a:sym typeface="Zapf Dingbats"/>
              </a:rPr>
              <a:t>FG</a:t>
            </a:r>
            <a:r>
              <a:rPr lang="en-US" sz="1600" b="1" dirty="0">
                <a:ea typeface="Zapf Dingbats"/>
                <a:cs typeface="Zapf Dingbats"/>
                <a:sym typeface="Zapf Dingbats"/>
              </a:rPr>
              <a:t>-</a:t>
            </a:r>
            <a:r>
              <a:rPr lang="en-US" sz="1600" b="1" dirty="0" smtClean="0">
                <a:ea typeface="Zapf Dingbats"/>
                <a:cs typeface="Zapf Dingbats"/>
                <a:sym typeface="Zapf Dingbats"/>
              </a:rPr>
              <a:t>3810A</a:t>
            </a:r>
            <a:endParaRPr lang="en-US" sz="1600" b="1" dirty="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FG-3950/51B</a:t>
            </a:r>
          </a:p>
          <a:p>
            <a:pPr>
              <a:defRPr/>
            </a:pPr>
            <a:endParaRPr lang="en-US" sz="1600" dirty="0">
              <a:solidFill>
                <a:srgbClr val="404040"/>
              </a:solidFill>
              <a:latin typeface="Helvetica 55 Roman"/>
              <a:cs typeface="Helvetica 55 Roman"/>
            </a:endParaRPr>
          </a:p>
        </p:txBody>
      </p:sp>
      <p:pic>
        <p:nvPicPr>
          <p:cNvPr id="72717" name="Picture 43" descr="2U_Lt-s.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47688" y="3962400"/>
            <a:ext cx="11223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8" name="Straight Connector 21"/>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2719" name="Straight Connector 22"/>
          <p:cNvCxnSpPr>
            <a:cxnSpLocks noChangeShapeType="1"/>
          </p:cNvCxnSpPr>
          <p:nvPr/>
        </p:nvCxnSpPr>
        <p:spPr bwMode="auto">
          <a:xfrm>
            <a:off x="466725" y="5632522"/>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20" name="TextBox 23"/>
          <p:cNvSpPr txBox="1">
            <a:spLocks noChangeArrowheads="1"/>
          </p:cNvSpPr>
          <p:nvPr/>
        </p:nvSpPr>
        <p:spPr bwMode="auto">
          <a:xfrm>
            <a:off x="373063" y="5327722"/>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a:solidFill>
                  <a:srgbClr val="C00000"/>
                </a:solidFill>
                <a:latin typeface="Helvetica 55 Roman" charset="0"/>
                <a:cs typeface="Helvetica 55 Roman" charset="0"/>
              </a:rPr>
              <a:t>5000 Series</a:t>
            </a:r>
          </a:p>
        </p:txBody>
      </p:sp>
      <p:sp>
        <p:nvSpPr>
          <p:cNvPr id="25" name="TextBox 24"/>
          <p:cNvSpPr txBox="1"/>
          <p:nvPr/>
        </p:nvSpPr>
        <p:spPr>
          <a:xfrm>
            <a:off x="1811673" y="5101058"/>
            <a:ext cx="6781800" cy="830997"/>
          </a:xfrm>
          <a:prstGeom prst="rect">
            <a:avLst/>
          </a:prstGeom>
          <a:noFill/>
        </p:spPr>
        <p:txBody>
          <a:bodyPr numCol="3">
            <a:spAutoFit/>
          </a:bodyPr>
          <a:lstStyle/>
          <a:p>
            <a:pPr marL="171450" indent="-171450">
              <a:buFont typeface="Arial"/>
              <a:buChar char="•"/>
              <a:defRPr/>
            </a:pPr>
            <a:r>
              <a:rPr lang="en-US" sz="1600" b="1" dirty="0"/>
              <a:t>FG-5001A-SW/</a:t>
            </a:r>
            <a:r>
              <a:rPr lang="en-US" sz="1600" b="1" dirty="0" smtClean="0"/>
              <a:t>DW</a:t>
            </a:r>
            <a:endParaRPr lang="en-US" sz="1600" b="1" dirty="0"/>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5001B/C</a:t>
            </a:r>
            <a:endParaRPr lang="en-US" sz="1600" b="1" dirty="0">
              <a:ea typeface="Zapf Dingbats"/>
              <a:cs typeface="Zapf Dingbats"/>
              <a:sym typeface="Zapf Dingbats"/>
            </a:endParaRPr>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5101C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27" name="Picture 26" descr="FS-5003A_F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90525" y="5159447"/>
            <a:ext cx="1317625" cy="120650"/>
          </a:xfrm>
          <a:prstGeom prst="rect">
            <a:avLst/>
          </a:prstGeom>
          <a:noFill/>
          <a:ln>
            <a:noFill/>
          </a:ln>
          <a:effectLst>
            <a:outerShdw blurRad="63500" sx="102000" sy="102000" algn="ctr"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7" name="TextBox 1"/>
          <p:cNvSpPr txBox="1">
            <a:spLocks noChangeArrowheads="1"/>
          </p:cNvSpPr>
          <p:nvPr/>
        </p:nvSpPr>
        <p:spPr bwMode="auto">
          <a:xfrm>
            <a:off x="7059613" y="58578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rgbClr val="404040"/>
                </a:solidFill>
                <a:latin typeface="Helvetica 55 Roman" charset="0"/>
                <a:cs typeface="Helvetica 55 Roman" charset="0"/>
              </a:rPr>
              <a:t>* Available on patch </a:t>
            </a:r>
            <a:r>
              <a:rPr lang="en-US" sz="1000" dirty="0" smtClean="0">
                <a:solidFill>
                  <a:srgbClr val="404040"/>
                </a:solidFill>
                <a:latin typeface="Helvetica 55 Roman" charset="0"/>
                <a:cs typeface="Helvetica 55 Roman" charset="0"/>
              </a:rPr>
              <a:t>releases</a:t>
            </a:r>
            <a:endParaRPr lang="en-US" sz="1000" dirty="0">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2252403992"/>
      </p:ext>
    </p:extLst>
  </p:cSld>
  <p:clrMapOvr>
    <a:masterClrMapping/>
  </p:clrMapOvr>
  <p:transition xmlns:p14="http://schemas.microsoft.com/office/powerpoint/2010/mai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2179192470"/>
              </p:ext>
            </p:extLst>
          </p:nvPr>
        </p:nvGraphicFramePr>
        <p:xfrm>
          <a:off x="251999" y="1260000"/>
          <a:ext cx="8640002" cy="45415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206150">
                <a:tc>
                  <a:txBody>
                    <a:bodyPr/>
                    <a:lstStyle/>
                    <a:p>
                      <a:r>
                        <a:rPr lang="en-US" sz="1300" dirty="0" smtClean="0"/>
                        <a:t>Disk Logging</a:t>
                      </a:r>
                      <a:endParaRPr lang="en-US" sz="1300" b="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Memory Logging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Identity Based Policies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IPSEC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SSL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SSL Inspection</a:t>
                      </a:r>
                      <a:endParaRPr lang="en-US" sz="1300" b="0" baseline="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dirty="0" smtClean="0">
                          <a:solidFill>
                            <a:srgbClr val="FFFFFF"/>
                          </a:solidFill>
                        </a:rPr>
                        <a:t>SSL</a:t>
                      </a:r>
                      <a:r>
                        <a:rPr lang="en-US" sz="1300" b="1" baseline="0" dirty="0" smtClean="0">
                          <a:solidFill>
                            <a:srgbClr val="FFFFFF"/>
                          </a:solidFill>
                        </a:rPr>
                        <a:t> Offloading</a:t>
                      </a:r>
                      <a:endParaRPr lang="en-US"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Endpoint Control</a:t>
                      </a:r>
                      <a:endParaRPr lang="en-US" sz="1300" b="0"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smtClean="0"/>
                        <a:t>SSH Proxy</a:t>
                      </a:r>
                      <a:endParaRPr lang="en-US" sz="1300" b="0"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Traffic Shaping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DLP Fingerprint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VLAN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WAN Opt. / Web Cache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Wireless</a:t>
                      </a:r>
                      <a:r>
                        <a:rPr lang="en-US" sz="1300" b="1" baseline="0" dirty="0" smtClean="0">
                          <a:solidFill>
                            <a:srgbClr val="FFFFFF"/>
                          </a:solidFill>
                        </a:rPr>
                        <a:t> Controller</a:t>
                      </a:r>
                      <a:endParaRPr lang="en-US"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bl>
          </a:graphicData>
        </a:graphic>
      </p:graphicFrame>
      <p:sp>
        <p:nvSpPr>
          <p:cNvPr id="4" name="TextBox 3"/>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2951135168"/>
      </p:ext>
    </p:extLst>
  </p:cSld>
  <p:clrMapOvr>
    <a:masterClrMapping/>
  </p:clrMapOvr>
  <p:transition xmlns:p14="http://schemas.microsoft.com/office/powerpoint/2010/main">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964415897"/>
              </p:ext>
            </p:extLst>
          </p:nvPr>
        </p:nvGraphicFramePr>
        <p:xfrm>
          <a:off x="251999" y="1260000"/>
          <a:ext cx="8640002" cy="27127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 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Vulnerability Scan</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HA</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DNS Server</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Explicit Proxy</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Dynamic Routing</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VDOM</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FSSO/Remote </a:t>
                      </a:r>
                      <a:r>
                        <a:rPr lang="en-US" sz="1300" b="1" dirty="0" err="1" smtClean="0">
                          <a:solidFill>
                            <a:srgbClr val="FFFFFF"/>
                          </a:solidFill>
                          <a:latin typeface="Arial"/>
                          <a:cs typeface="Arial"/>
                        </a:rPr>
                        <a:t>Auth</a:t>
                      </a:r>
                      <a:r>
                        <a:rPr lang="en-US" sz="1300" b="1" dirty="0" smtClean="0">
                          <a:solidFill>
                            <a:srgbClr val="FFFFFF"/>
                          </a:solidFill>
                          <a:latin typeface="Arial"/>
                          <a:cs typeface="Arial"/>
                        </a:rPr>
                        <a:t> Services</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159107386"/>
      </p:ext>
    </p:extLst>
  </p:cSld>
  <p:clrMapOvr>
    <a:masterClrMapping/>
  </p:clrMapOvr>
  <p:transition xmlns:p14="http://schemas.microsoft.com/office/powerpoint/2010/mai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90" name="Rectangle 89"/>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1" name="Rectangle 90"/>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2" name="Rectangle 91"/>
          <p:cNvSpPr/>
          <p:nvPr/>
        </p:nvSpPr>
        <p:spPr bwMode="auto">
          <a:xfrm>
            <a:off x="457200" y="465980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3" name="Rectangle 92"/>
          <p:cNvSpPr/>
          <p:nvPr/>
        </p:nvSpPr>
        <p:spPr bwMode="auto">
          <a:xfrm>
            <a:off x="457200" y="4223217"/>
            <a:ext cx="8229600" cy="436584"/>
          </a:xfrm>
          <a:prstGeom prst="rect">
            <a:avLst/>
          </a:prstGeom>
          <a:solidFill>
            <a:schemeClr val="accent4">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4" name="Rectangle 93"/>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5" name="Rectangle 94"/>
          <p:cNvSpPr/>
          <p:nvPr/>
        </p:nvSpPr>
        <p:spPr bwMode="auto">
          <a:xfrm>
            <a:off x="457200" y="178892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dirty="0">
              <a:ln>
                <a:noFill/>
              </a:ln>
              <a:solidFill>
                <a:srgbClr val="DC291E"/>
              </a:solidFill>
              <a:effectLst/>
              <a:uLnTx/>
              <a:uFillTx/>
              <a:latin typeface="Arial" charset="0"/>
            </a:endParaRPr>
          </a:p>
        </p:txBody>
      </p:sp>
      <p:pic>
        <p:nvPicPr>
          <p:cNvPr id="97" name="Picture 96" descr="AntiSpam_Icon.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4403" y="3395358"/>
            <a:ext cx="667511" cy="575441"/>
          </a:xfrm>
          <a:prstGeom prst="rect">
            <a:avLst/>
          </a:prstGeom>
          <a:effectLst>
            <a:outerShdw blurRad="63500" sx="102000" sy="102000" algn="ctr">
              <a:srgbClr val="000000">
                <a:alpha val="43000"/>
              </a:srgbClr>
            </a:outerShdw>
          </a:effectLst>
        </p:spPr>
      </p:pic>
      <p:pic>
        <p:nvPicPr>
          <p:cNvPr id="98" name="Picture 97" descr="AntiVirus-AntiSpyware_Ic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5167" y="2439587"/>
            <a:ext cx="667511" cy="575441"/>
          </a:xfrm>
          <a:prstGeom prst="rect">
            <a:avLst/>
          </a:prstGeom>
          <a:effectLst>
            <a:outerShdw blurRad="63500" sx="102000" sy="102000" algn="ctr">
              <a:srgbClr val="000000">
                <a:alpha val="43000"/>
              </a:srgbClr>
            </a:outerShdw>
          </a:effectLst>
        </p:spPr>
      </p:pic>
      <p:pic>
        <p:nvPicPr>
          <p:cNvPr id="99" name="Picture 98" descr="App_Control_Icon.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4976" y="2454359"/>
            <a:ext cx="667511" cy="575441"/>
          </a:xfrm>
          <a:prstGeom prst="rect">
            <a:avLst/>
          </a:prstGeom>
          <a:effectLst>
            <a:outerShdw blurRad="63500" sx="102000" sy="102000" algn="ctr">
              <a:srgbClr val="000000">
                <a:alpha val="43000"/>
              </a:srgbClr>
            </a:outerShdw>
          </a:effectLst>
        </p:spPr>
      </p:pic>
      <p:pic>
        <p:nvPicPr>
          <p:cNvPr id="100" name="Picture 99" descr="Data_Leakage_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73998" y="3390755"/>
            <a:ext cx="667511" cy="575441"/>
          </a:xfrm>
          <a:prstGeom prst="rect">
            <a:avLst/>
          </a:prstGeom>
          <a:effectLst>
            <a:outerShdw blurRad="63500" sx="102000" sy="102000" algn="ctr">
              <a:srgbClr val="000000">
                <a:alpha val="43000"/>
              </a:srgbClr>
            </a:outerShdw>
          </a:effectLst>
        </p:spPr>
      </p:pic>
      <p:pic>
        <p:nvPicPr>
          <p:cNvPr id="101" name="Picture 100" descr="Dynamic_Routing_Ico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5763" y="3390755"/>
            <a:ext cx="667511" cy="575441"/>
          </a:xfrm>
          <a:prstGeom prst="rect">
            <a:avLst/>
          </a:prstGeom>
          <a:effectLst>
            <a:outerShdw blurRad="63500" sx="102000" sy="102000" algn="ctr">
              <a:srgbClr val="000000">
                <a:alpha val="43000"/>
              </a:srgbClr>
            </a:outerShdw>
          </a:effectLst>
        </p:spPr>
      </p:pic>
      <p:pic>
        <p:nvPicPr>
          <p:cNvPr id="102" name="Picture 101" descr="Firewall_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4403" y="2439587"/>
            <a:ext cx="667511" cy="575441"/>
          </a:xfrm>
          <a:prstGeom prst="rect">
            <a:avLst/>
          </a:prstGeom>
          <a:effectLst>
            <a:outerShdw blurRad="63500" sx="102000" sy="102000" algn="ctr">
              <a:srgbClr val="000000">
                <a:alpha val="43000"/>
              </a:srgbClr>
            </a:outerShdw>
          </a:effectLst>
        </p:spPr>
      </p:pic>
      <p:pic>
        <p:nvPicPr>
          <p:cNvPr id="103" name="Picture 102" descr="Intrusion_Prevention_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04785" y="2439587"/>
            <a:ext cx="667511" cy="575441"/>
          </a:xfrm>
          <a:prstGeom prst="rect">
            <a:avLst/>
          </a:prstGeom>
          <a:effectLst>
            <a:outerShdw blurRad="63500" sx="102000" sy="102000" algn="ctr">
              <a:srgbClr val="000000">
                <a:alpha val="43000"/>
              </a:srgbClr>
            </a:outerShdw>
          </a:effectLst>
        </p:spPr>
      </p:pic>
      <p:pic>
        <p:nvPicPr>
          <p:cNvPr id="104" name="Picture 103" descr="Managed_Security_Icon.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03593" y="3390755"/>
            <a:ext cx="667511" cy="575441"/>
          </a:xfrm>
          <a:prstGeom prst="rect">
            <a:avLst/>
          </a:prstGeom>
          <a:effectLst>
            <a:outerShdw blurRad="63500" sx="102000" sy="102000" algn="ctr">
              <a:srgbClr val="000000">
                <a:alpha val="43000"/>
              </a:srgbClr>
            </a:outerShdw>
          </a:effectLst>
        </p:spPr>
      </p:pic>
      <p:pic>
        <p:nvPicPr>
          <p:cNvPr id="105" name="Picture 104" descr="VPN_Icon.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774594" y="2454359"/>
            <a:ext cx="667511" cy="575441"/>
          </a:xfrm>
          <a:prstGeom prst="rect">
            <a:avLst/>
          </a:prstGeom>
          <a:effectLst>
            <a:outerShdw blurRad="63500" sx="102000" sy="102000" algn="ctr">
              <a:srgbClr val="000000">
                <a:alpha val="43000"/>
              </a:srgbClr>
            </a:outerShdw>
          </a:effectLst>
        </p:spPr>
      </p:pic>
      <p:pic>
        <p:nvPicPr>
          <p:cNvPr id="106" name="Picture 105" descr="WAN_Optimization_Icon.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895358" y="3386152"/>
            <a:ext cx="667511" cy="580044"/>
          </a:xfrm>
          <a:prstGeom prst="rect">
            <a:avLst/>
          </a:prstGeom>
          <a:effectLst>
            <a:outerShdw blurRad="63500" sx="102000" sy="102000" algn="ctr">
              <a:srgbClr val="000000">
                <a:alpha val="43000"/>
              </a:srgbClr>
            </a:outerShdw>
          </a:effectLst>
        </p:spPr>
      </p:pic>
      <p:pic>
        <p:nvPicPr>
          <p:cNvPr id="107" name="Picture 106" descr="Web_Filter_Icon.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895358" y="2454359"/>
            <a:ext cx="667511" cy="575441"/>
          </a:xfrm>
          <a:prstGeom prst="rect">
            <a:avLst/>
          </a:prstGeom>
          <a:effectLst>
            <a:outerShdw blurRad="63500" sx="102000" sy="102000" algn="ctr">
              <a:srgbClr val="000000">
                <a:alpha val="43000"/>
              </a:srgbClr>
            </a:outerShdw>
          </a:effectLst>
        </p:spPr>
      </p:pic>
      <p:pic>
        <p:nvPicPr>
          <p:cNvPr id="108" name="Picture 107" descr="Vulnerability_MGMT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33188" y="3395358"/>
            <a:ext cx="670491" cy="587257"/>
          </a:xfrm>
          <a:prstGeom prst="rect">
            <a:avLst/>
          </a:prstGeom>
          <a:effectLst>
            <a:outerShdw blurRad="63500" sx="102000" sy="102000" algn="ctr">
              <a:srgbClr val="000000">
                <a:alpha val="43000"/>
              </a:srgbClr>
            </a:outerShdw>
          </a:effectLst>
        </p:spPr>
      </p:pic>
      <p:sp>
        <p:nvSpPr>
          <p:cNvPr id="109" name="TextBox 108"/>
          <p:cNvSpPr txBox="1"/>
          <p:nvPr/>
        </p:nvSpPr>
        <p:spPr>
          <a:xfrm>
            <a:off x="744403" y="3029800"/>
            <a:ext cx="662185"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Firewall</a:t>
            </a:r>
          </a:p>
        </p:txBody>
      </p:sp>
      <p:sp>
        <p:nvSpPr>
          <p:cNvPr id="110" name="TextBox 109"/>
          <p:cNvSpPr txBox="1"/>
          <p:nvPr/>
        </p:nvSpPr>
        <p:spPr>
          <a:xfrm>
            <a:off x="1887338" y="3029800"/>
            <a:ext cx="448347" cy="246221"/>
          </a:xfrm>
          <a:prstGeom prst="rect">
            <a:avLst/>
          </a:prstGeom>
          <a:noFill/>
        </p:spPr>
        <p:txBody>
          <a:bodyPr wrap="none" rtlCol="0">
            <a:spAutoFit/>
          </a:bodyPr>
          <a:lstStyle/>
          <a:p>
            <a:pPr algn="ctr"/>
            <a:r>
              <a:rPr lang="en-US" sz="1000" b="1" dirty="0" smtClean="0">
                <a:solidFill>
                  <a:srgbClr val="404040"/>
                </a:solidFill>
                <a:latin typeface="Helvetica 55 Roman"/>
                <a:cs typeface="Helvetica 55 Roman"/>
              </a:rPr>
              <a:t>VPN</a:t>
            </a:r>
          </a:p>
        </p:txBody>
      </p:sp>
      <p:sp>
        <p:nvSpPr>
          <p:cNvPr id="111" name="TextBox 110"/>
          <p:cNvSpPr txBox="1"/>
          <p:nvPr/>
        </p:nvSpPr>
        <p:spPr>
          <a:xfrm>
            <a:off x="2943389" y="3029800"/>
            <a:ext cx="39136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IPS</a:t>
            </a:r>
          </a:p>
        </p:txBody>
      </p:sp>
      <p:sp>
        <p:nvSpPr>
          <p:cNvPr id="112" name="TextBox 111"/>
          <p:cNvSpPr txBox="1"/>
          <p:nvPr/>
        </p:nvSpPr>
        <p:spPr>
          <a:xfrm>
            <a:off x="3833333" y="3029800"/>
            <a:ext cx="726055"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App. Ctrl</a:t>
            </a:r>
          </a:p>
        </p:txBody>
      </p:sp>
      <p:sp>
        <p:nvSpPr>
          <p:cNvPr id="113" name="TextBox 112"/>
          <p:cNvSpPr txBox="1"/>
          <p:nvPr/>
        </p:nvSpPr>
        <p:spPr>
          <a:xfrm>
            <a:off x="4812255" y="3029800"/>
            <a:ext cx="752354"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AntiVirus</a:t>
            </a:r>
            <a:endParaRPr lang="en-US" sz="1000" b="1" dirty="0" smtClean="0">
              <a:solidFill>
                <a:srgbClr val="404040"/>
              </a:solidFill>
              <a:latin typeface="Helvetica 55 Roman"/>
              <a:cs typeface="Helvetica 55 Roman"/>
            </a:endParaRPr>
          </a:p>
        </p:txBody>
      </p:sp>
      <p:sp>
        <p:nvSpPr>
          <p:cNvPr id="114" name="TextBox 113"/>
          <p:cNvSpPr txBox="1"/>
          <p:nvPr/>
        </p:nvSpPr>
        <p:spPr>
          <a:xfrm>
            <a:off x="5810515" y="3029800"/>
            <a:ext cx="802198"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Web Filter</a:t>
            </a:r>
          </a:p>
        </p:txBody>
      </p:sp>
      <p:sp>
        <p:nvSpPr>
          <p:cNvPr id="115" name="TextBox 114"/>
          <p:cNvSpPr txBox="1"/>
          <p:nvPr/>
        </p:nvSpPr>
        <p:spPr>
          <a:xfrm>
            <a:off x="744403" y="3982615"/>
            <a:ext cx="783162"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AntiSpam</a:t>
            </a:r>
            <a:endParaRPr lang="en-US" sz="1000" b="1" dirty="0" smtClean="0">
              <a:solidFill>
                <a:srgbClr val="404040"/>
              </a:solidFill>
              <a:latin typeface="Helvetica 55 Roman"/>
              <a:cs typeface="Helvetica 55 Roman"/>
            </a:endParaRPr>
          </a:p>
        </p:txBody>
      </p:sp>
      <p:sp>
        <p:nvSpPr>
          <p:cNvPr id="116" name="TextBox 115"/>
          <p:cNvSpPr txBox="1"/>
          <p:nvPr/>
        </p:nvSpPr>
        <p:spPr>
          <a:xfrm>
            <a:off x="1892097" y="3982615"/>
            <a:ext cx="438830" cy="246221"/>
          </a:xfrm>
          <a:prstGeom prst="rect">
            <a:avLst/>
          </a:prstGeom>
          <a:noFill/>
        </p:spPr>
        <p:txBody>
          <a:bodyPr wrap="none" rtlCol="0">
            <a:spAutoFit/>
          </a:bodyPr>
          <a:lstStyle/>
          <a:p>
            <a:pPr algn="ctr"/>
            <a:r>
              <a:rPr lang="en-US" sz="1000" b="1" dirty="0" smtClean="0">
                <a:solidFill>
                  <a:srgbClr val="404040"/>
                </a:solidFill>
                <a:latin typeface="Helvetica 55 Roman"/>
                <a:cs typeface="Helvetica 55 Roman"/>
              </a:rPr>
              <a:t>DLP</a:t>
            </a:r>
          </a:p>
        </p:txBody>
      </p:sp>
      <p:sp>
        <p:nvSpPr>
          <p:cNvPr id="117" name="TextBox 116"/>
          <p:cNvSpPr txBox="1"/>
          <p:nvPr/>
        </p:nvSpPr>
        <p:spPr>
          <a:xfrm>
            <a:off x="2943389" y="3982615"/>
            <a:ext cx="462499"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NAC</a:t>
            </a:r>
          </a:p>
        </p:txBody>
      </p:sp>
      <p:sp>
        <p:nvSpPr>
          <p:cNvPr id="118" name="TextBox 117"/>
          <p:cNvSpPr txBox="1"/>
          <p:nvPr/>
        </p:nvSpPr>
        <p:spPr>
          <a:xfrm>
            <a:off x="3767193" y="3982615"/>
            <a:ext cx="835260"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Vuln</a:t>
            </a:r>
            <a:r>
              <a:rPr lang="en-US" sz="1000" b="1" dirty="0" smtClean="0">
                <a:solidFill>
                  <a:srgbClr val="404040"/>
                </a:solidFill>
                <a:latin typeface="Helvetica 55 Roman"/>
                <a:cs typeface="Helvetica 55 Roman"/>
              </a:rPr>
              <a:t> Mgmt</a:t>
            </a:r>
          </a:p>
        </p:txBody>
      </p:sp>
      <p:sp>
        <p:nvSpPr>
          <p:cNvPr id="119" name="TextBox 118"/>
          <p:cNvSpPr txBox="1"/>
          <p:nvPr/>
        </p:nvSpPr>
        <p:spPr>
          <a:xfrm>
            <a:off x="4679975" y="3982615"/>
            <a:ext cx="1110964"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Traffic Shaping</a:t>
            </a:r>
          </a:p>
        </p:txBody>
      </p:sp>
      <p:sp>
        <p:nvSpPr>
          <p:cNvPr id="120" name="TextBox 119"/>
          <p:cNvSpPr txBox="1"/>
          <p:nvPr/>
        </p:nvSpPr>
        <p:spPr>
          <a:xfrm>
            <a:off x="5863427" y="3982615"/>
            <a:ext cx="754483"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WAN opt.</a:t>
            </a:r>
          </a:p>
        </p:txBody>
      </p:sp>
      <p:sp>
        <p:nvSpPr>
          <p:cNvPr id="121" name="Rounded Rectangle 120"/>
          <p:cNvSpPr/>
          <p:nvPr/>
        </p:nvSpPr>
        <p:spPr bwMode="auto">
          <a:xfrm>
            <a:off x="6771357" y="2460528"/>
            <a:ext cx="1706796" cy="4202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HA:</a:t>
            </a:r>
            <a:r>
              <a:rPr kumimoji="0" lang="en-US" sz="1100" b="0" i="0" u="none" strike="noStrike" kern="0" cap="none" spc="0" normalizeH="0" noProof="0" dirty="0" smtClean="0">
                <a:ln>
                  <a:noFill/>
                </a:ln>
                <a:solidFill>
                  <a:sysClr val="window" lastClr="FFFFFF"/>
                </a:solidFill>
                <a:effectLst/>
                <a:uLnTx/>
                <a:uFillTx/>
                <a:latin typeface="Arial" charset="0"/>
              </a:rPr>
              <a:t> A-A, A-P, Virtual cluster, weighted</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2" name="Rounded Rectangle 121"/>
          <p:cNvSpPr/>
          <p:nvPr/>
        </p:nvSpPr>
        <p:spPr bwMode="auto">
          <a:xfrm>
            <a:off x="6770891" y="2942159"/>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IPv6 FW</a:t>
            </a:r>
            <a:r>
              <a:rPr kumimoji="0" lang="en-US" sz="1100" b="0" i="0" u="none" strike="noStrike" kern="0" cap="none" spc="0" normalizeH="0" noProof="0" dirty="0" smtClean="0">
                <a:ln>
                  <a:noFill/>
                </a:ln>
                <a:solidFill>
                  <a:sysClr val="window" lastClr="FFFFFF"/>
                </a:solidFill>
                <a:effectLst/>
                <a:uLnTx/>
                <a:uFillTx/>
                <a:latin typeface="Arial" charset="0"/>
              </a:rPr>
              <a:t> + UTM</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3" name="Rounded Rectangle 122"/>
          <p:cNvSpPr/>
          <p:nvPr/>
        </p:nvSpPr>
        <p:spPr bwMode="auto">
          <a:xfrm>
            <a:off x="6770426" y="3259175"/>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Routing Protocols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4" name="Rounded Rectangle 123"/>
          <p:cNvSpPr/>
          <p:nvPr/>
        </p:nvSpPr>
        <p:spPr bwMode="auto">
          <a:xfrm>
            <a:off x="6769960" y="3564432"/>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Wireless Controller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5" name="Rounded Rectangle 124"/>
          <p:cNvSpPr/>
          <p:nvPr/>
        </p:nvSpPr>
        <p:spPr bwMode="auto">
          <a:xfrm>
            <a:off x="6769495" y="3869690"/>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Server LB</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96" name="Text Placeholder 29"/>
          <p:cNvSpPr>
            <a:spLocks noGrp="1"/>
          </p:cNvSpPr>
          <p:nvPr>
            <p:ph type="body" sz="quarter" idx="4294967295"/>
          </p:nvPr>
        </p:nvSpPr>
        <p:spPr bwMode="auto">
          <a:xfrm>
            <a:off x="868946" y="1789113"/>
            <a:ext cx="7646738"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strike="noStrike" kern="0" cap="none" spc="0" normalizeH="0" baseline="0" noProof="0" dirty="0" smtClean="0">
                <a:ln>
                  <a:noFill/>
                </a:ln>
                <a:solidFill>
                  <a:srgbClr val="2B2B2B"/>
                </a:solidFill>
                <a:effectLst/>
                <a:uLnTx/>
                <a:uFillTx/>
                <a:latin typeface="+mn-lt"/>
              </a:rPr>
              <a:t>Features &amp; Capabilities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Available by default, no requirement for hidden charges and software upgrades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smtClean="0">
              <a:ln>
                <a:noFill/>
              </a:ln>
              <a:solidFill>
                <a:srgbClr val="000000"/>
              </a:solidFill>
              <a:effectLst/>
              <a:uLnTx/>
              <a:uFillTx/>
            </a:endParaRPr>
          </a:p>
        </p:txBody>
      </p:sp>
    </p:spTree>
    <p:extLst>
      <p:ext uri="{BB962C8B-B14F-4D97-AF65-F5344CB8AC3E}">
        <p14:creationId xmlns:p14="http://schemas.microsoft.com/office/powerpoint/2010/main" val="99408189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88522802"/>
              </p:ext>
            </p:extLst>
          </p:nvPr>
        </p:nvGraphicFramePr>
        <p:xfrm>
          <a:off x="251999" y="1260000"/>
          <a:ext cx="8640001" cy="33832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FSW-28C</a:t>
                      </a:r>
                      <a:endParaRPr lang="en-US" sz="1300" dirty="0"/>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FSW-324B-POE</a:t>
                      </a:r>
                      <a:endParaRPr lang="en-US" sz="1300" dirty="0"/>
                    </a:p>
                  </a:txBody>
                  <a:tcPr anchor="ctr">
                    <a:solidFill>
                      <a:srgbClr val="3C3C3C"/>
                    </a:solidFill>
                  </a:tcPr>
                </a:tc>
                <a:tc>
                  <a:txBody>
                    <a:bodyPr/>
                    <a:lstStyle/>
                    <a:p>
                      <a:pPr algn="ctr"/>
                      <a:r>
                        <a:rPr lang="en-US" sz="1300" dirty="0" smtClean="0"/>
                        <a:t>FSW-348B</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FG-140D/-POE/-T1</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FG-240D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FG-280D-POE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FG-600C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FG-800C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FG-1000C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626693268"/>
      </p:ext>
    </p:extLst>
  </p:cSld>
  <p:clrMapOvr>
    <a:masterClrMapping/>
  </p:clrMapOvr>
  <p:transition xmlns:p14="http://schemas.microsoft.com/office/powerpoint/2010/main">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1947863"/>
            <a:ext cx="14525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850063" y="5791200"/>
            <a:ext cx="2293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cs typeface="Zapf Dingbats" charset="0"/>
                <a:sym typeface="Zapf Dingbats" charset="0"/>
              </a:rPr>
              <a:t>*Registration Required</a:t>
            </a:r>
          </a:p>
          <a:p>
            <a:pPr eaLnBrk="1" hangingPunct="1"/>
            <a:r>
              <a:rPr lang="en-US" sz="1000">
                <a:solidFill>
                  <a:srgbClr val="404040"/>
                </a:solidFill>
                <a:latin typeface="Helvetica 55 Roman" charset="0"/>
                <a:cs typeface="Zapf Dingbats" charset="0"/>
                <a:sym typeface="Zapf Dingbats" charset="0"/>
              </a:rPr>
              <a:t>** Available on selected Models</a:t>
            </a:r>
            <a:endParaRPr lang="en-US" sz="1000">
              <a:solidFill>
                <a:srgbClr val="404040"/>
              </a:solidFill>
              <a:latin typeface="Helvetica 55 Roman" charset="0"/>
              <a:cs typeface="Helvetica 55 Roman" charset="0"/>
            </a:endParaRPr>
          </a:p>
        </p:txBody>
      </p:sp>
      <p:sp>
        <p:nvSpPr>
          <p:cNvPr id="3" name="Rectangle 2"/>
          <p:cNvSpPr/>
          <p:nvPr/>
        </p:nvSpPr>
        <p:spPr>
          <a:xfrm>
            <a:off x="1435100" y="1446213"/>
            <a:ext cx="4572000" cy="2585323"/>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2 FortiTokenMobile License*</a:t>
            </a:r>
            <a:endParaRPr lang="en-US" sz="1800" dirty="0">
              <a:ea typeface="Zapf Dingbats"/>
              <a:cs typeface="Zapf Dingbats"/>
              <a:sym typeface="Zapf Dingbats"/>
            </a:endParaRPr>
          </a:p>
          <a:p>
            <a:pPr marL="285750" indent="-285750" fontAlgn="auto">
              <a:spcBef>
                <a:spcPts val="0"/>
              </a:spcBef>
              <a:spcAft>
                <a:spcPts val="0"/>
              </a:spcAft>
              <a:buFont typeface="Arial"/>
              <a:buChar char="•"/>
              <a:defRPr/>
            </a:pPr>
            <a:r>
              <a:rPr lang="en-US" sz="18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8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4205288"/>
            <a:ext cx="4572000" cy="1754327"/>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800" b="1" dirty="0">
                <a:sym typeface="Zapf Dingbats"/>
              </a:rPr>
              <a:t>Geography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Firmware Update</a:t>
            </a:r>
          </a:p>
        </p:txBody>
      </p:sp>
      <p:sp>
        <p:nvSpPr>
          <p:cNvPr id="73734" name="Rectangle 23"/>
          <p:cNvSpPr>
            <a:spLocks noChangeArrowheads="1"/>
          </p:cNvSpPr>
          <p:nvPr/>
        </p:nvSpPr>
        <p:spPr bwMode="auto">
          <a:xfrm>
            <a:off x="5792788" y="251460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FortiTokenMobile License </a:t>
            </a:r>
            <a:endParaRPr lang="en-US" sz="1800">
              <a:solidFill>
                <a:srgbClr val="9E0000"/>
              </a:solidFill>
            </a:endParaRP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8" y="1500188"/>
            <a:ext cx="708025" cy="471487"/>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8" y="1770063"/>
            <a:ext cx="263525" cy="3333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8" y="280352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Endpoint License** </a:t>
            </a:r>
          </a:p>
        </p:txBody>
      </p:sp>
      <p:sp>
        <p:nvSpPr>
          <p:cNvPr id="73738" name="Rectangle 27"/>
          <p:cNvSpPr>
            <a:spLocks noChangeArrowheads="1"/>
          </p:cNvSpPr>
          <p:nvPr/>
        </p:nvSpPr>
        <p:spPr bwMode="auto">
          <a:xfrm>
            <a:off x="5792788" y="309245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VDOM License** </a:t>
            </a:r>
          </a:p>
        </p:txBody>
      </p:sp>
      <p:sp>
        <p:nvSpPr>
          <p:cNvPr id="73739" name="Rectangle 28"/>
          <p:cNvSpPr>
            <a:spLocks noChangeArrowheads="1"/>
          </p:cNvSpPr>
          <p:nvPr/>
        </p:nvSpPr>
        <p:spPr bwMode="auto">
          <a:xfrm>
            <a:off x="5791200" y="3668713"/>
            <a:ext cx="3351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dirty="0">
                <a:solidFill>
                  <a:srgbClr val="9E0000"/>
                </a:solidFill>
              </a:rPr>
              <a:t>+ SMS Top-up</a:t>
            </a:r>
            <a:endParaRPr lang="en-US" sz="1800" dirty="0">
              <a:solidFill>
                <a:srgbClr val="9E0000"/>
              </a:solidFill>
            </a:endParaRPr>
          </a:p>
        </p:txBody>
      </p:sp>
      <p:sp>
        <p:nvSpPr>
          <p:cNvPr id="73740" name="Rectangle 29"/>
          <p:cNvSpPr>
            <a:spLocks noChangeArrowheads="1"/>
          </p:cNvSpPr>
          <p:nvPr/>
        </p:nvSpPr>
        <p:spPr bwMode="auto">
          <a:xfrm>
            <a:off x="5792788" y="338137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FortiCloud Storage Top-up</a:t>
            </a:r>
            <a:endParaRPr lang="en-US" sz="1800">
              <a:solidFill>
                <a:srgbClr val="9E0000"/>
              </a:solidFill>
            </a:endParaRPr>
          </a:p>
        </p:txBody>
      </p:sp>
      <p:cxnSp>
        <p:nvCxnSpPr>
          <p:cNvPr id="73741" name="Straight Connector 18"/>
          <p:cNvCxnSpPr>
            <a:cxnSpLocks noChangeShapeType="1"/>
          </p:cNvCxnSpPr>
          <p:nvPr/>
        </p:nvCxnSpPr>
        <p:spPr bwMode="auto">
          <a:xfrm>
            <a:off x="4953000" y="2743200"/>
            <a:ext cx="7620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5105400" y="2971800"/>
            <a:ext cx="6096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6200" y="3276600"/>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a:off x="4648200" y="3581400"/>
            <a:ext cx="1066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3745" name="TextBox 51"/>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393119178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5145088"/>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0" y="3810000"/>
            <a:ext cx="8667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4075113"/>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719388"/>
            <a:ext cx="854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508125"/>
            <a:ext cx="855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897063"/>
            <a:ext cx="393700" cy="493712"/>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419225"/>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b="1" dirty="0">
                <a:sym typeface="Zapf Dingbats"/>
              </a:rPr>
              <a:t>Botnet IP reputation DB</a:t>
            </a:r>
          </a:p>
          <a:p>
            <a:pPr marL="285750" indent="-285750" fontAlgn="auto">
              <a:spcBef>
                <a:spcPts val="0"/>
              </a:spcBef>
              <a:spcAft>
                <a:spcPts val="0"/>
              </a:spcAft>
              <a:buFont typeface="Arial"/>
              <a:buChar char="•"/>
              <a:defRPr/>
            </a:pPr>
            <a:r>
              <a:rPr lang="en-US" sz="1400" b="1" dirty="0" smtClean="0">
                <a:sym typeface="Zapf Dingbats"/>
              </a:rPr>
              <a:t>FortiCloud Sandbox Service (for v5.2.2 and below)</a:t>
            </a:r>
            <a:endParaRPr lang="en-US" sz="1400" b="1"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5" y="3130550"/>
            <a:ext cx="392113"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7432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b="1" dirty="0" smtClean="0">
                <a:sym typeface="Zapf Dingbats"/>
              </a:rPr>
              <a:t>DNS Based </a:t>
            </a:r>
            <a:r>
              <a:rPr lang="en-US" sz="1400" b="1"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4481513"/>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4003675"/>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5600700"/>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5" y="5122863"/>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
        <p:nvSpPr>
          <p:cNvPr id="74767" name="TextBox 43"/>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94046301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68"/>
            <a:ext cx="729142" cy="729142"/>
          </a:xfrm>
          <a:prstGeom prst="rect">
            <a:avLst/>
          </a:prstGeom>
        </p:spPr>
      </p:pic>
    </p:spTree>
    <p:extLst>
      <p:ext uri="{BB962C8B-B14F-4D97-AF65-F5344CB8AC3E}">
        <p14:creationId xmlns:p14="http://schemas.microsoft.com/office/powerpoint/2010/main" val="236619750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563377763"/>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49" y="3067852"/>
            <a:ext cx="1657569" cy="1232294"/>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54628"/>
              <a:ext cx="1185875" cy="363889"/>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4927206"/>
            <a:ext cx="1573370" cy="845608"/>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2" cy="618611"/>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447029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2" y="322656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778494"/>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413655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133212714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r:embed="rId3"/>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786520713"/>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3489322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906840195"/>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35047115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46938607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USB</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6" y="1658411"/>
            <a:ext cx="2704683" cy="147405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0" y="1868270"/>
            <a:ext cx="2491291" cy="934234"/>
          </a:xfrm>
          <a:prstGeom prst="rect">
            <a:avLst/>
          </a:prstGeom>
        </p:spPr>
      </p:pic>
    </p:spTree>
    <p:extLst>
      <p:ext uri="{BB962C8B-B14F-4D97-AF65-F5344CB8AC3E}">
        <p14:creationId xmlns:p14="http://schemas.microsoft.com/office/powerpoint/2010/main" val="326234555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61332147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(40mW)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Integrated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2" y="1643727"/>
            <a:ext cx="5707081" cy="1683589"/>
          </a:xfrm>
          <a:prstGeom prst="rect">
            <a:avLst/>
          </a:prstGeom>
        </p:spPr>
      </p:pic>
    </p:spTree>
    <p:extLst>
      <p:ext uri="{BB962C8B-B14F-4D97-AF65-F5344CB8AC3E}">
        <p14:creationId xmlns:p14="http://schemas.microsoft.com/office/powerpoint/2010/main" val="34950402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83844166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8703395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FTNT-2015_PPT_Theme">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FTNT-2015_PPT_Theme.thmx</Template>
  <TotalTime>20805</TotalTime>
  <Words>19002</Words>
  <Application>Microsoft Macintosh PowerPoint</Application>
  <PresentationFormat>On-screen Show (4:3)</PresentationFormat>
  <Paragraphs>5949</Paragraphs>
  <Slides>196</Slides>
  <Notes>21</Notes>
  <HiddenSlides>0</HiddenSlides>
  <MMClips>0</MMClips>
  <ScaleCrop>false</ScaleCrop>
  <HeadingPairs>
    <vt:vector size="4" baseType="variant">
      <vt:variant>
        <vt:lpstr>Theme</vt:lpstr>
      </vt:variant>
      <vt:variant>
        <vt:i4>1</vt:i4>
      </vt:variant>
      <vt:variant>
        <vt:lpstr>Slide Titles</vt:lpstr>
      </vt:variant>
      <vt:variant>
        <vt:i4>196</vt:i4>
      </vt:variant>
    </vt:vector>
  </HeadingPairs>
  <TitlesOfParts>
    <vt:vector size="197" baseType="lpstr">
      <vt:lpstr>FTNT-2015_PPT_Theme</vt:lpstr>
      <vt:lpstr>Fortinet Product Quick Guide</vt:lpstr>
      <vt:lpstr>PowerPoint Presentation</vt:lpstr>
      <vt:lpstr>Content</vt:lpstr>
      <vt:lpstr>PowerPoint Presentation</vt:lpstr>
      <vt:lpstr>FortiGate: Integrated Architecture</vt:lpstr>
      <vt:lpstr>Anatomy of a FortiGate </vt:lpstr>
      <vt:lpstr>Anatomy of a FortiGate </vt:lpstr>
      <vt:lpstr>Anatomy of a FortiGate </vt:lpstr>
      <vt:lpstr>Anatomy of a FortiGate </vt:lpstr>
      <vt:lpstr>Anatomy of a FortiGate </vt:lpstr>
      <vt:lpstr>FortiGate Appliance by Segments</vt:lpstr>
      <vt:lpstr>FortiGate Entry Level Series</vt:lpstr>
      <vt:lpstr>FortiGate Entry Level Series: Comparison</vt:lpstr>
      <vt:lpstr>FortiGate Entry Level Series: Comparison</vt:lpstr>
      <vt:lpstr>FortiGate Entry Level Series: Comparison</vt:lpstr>
      <vt:lpstr>FortiGate 20C-ADSL</vt:lpstr>
      <vt:lpstr>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80C</vt:lpstr>
      <vt:lpstr>FortiWiFi 80CM</vt:lpstr>
      <vt:lpstr>FortiGate 80D</vt:lpstr>
      <vt:lpstr>FortiGate/FortiWiFi 90D</vt:lpstr>
      <vt:lpstr>FortiGate/FortiWiFi 92D</vt:lpstr>
      <vt:lpstr>FortiGate/FortiWiFi 90D-POE</vt:lpstr>
      <vt:lpstr>FortiGate 94D-POE</vt:lpstr>
      <vt:lpstr>FortiGate Mid-Range Series</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500D</vt:lpstr>
      <vt:lpstr>FortiGate 800C</vt:lpstr>
      <vt:lpstr>FortiGate High End Series</vt:lpstr>
      <vt:lpstr>FortiGate 1000 Series: Comparison</vt:lpstr>
      <vt:lpstr>FortiGate 3000 Series: Comparison</vt:lpstr>
      <vt:lpstr>FortiGate 1000D</vt:lpstr>
      <vt:lpstr>FortiGate 1200D</vt:lpstr>
      <vt:lpstr>FortiGate 1500D</vt:lpstr>
      <vt:lpstr>FortiGate 3240C</vt:lpstr>
      <vt:lpstr>FortiGate 3200D</vt:lpstr>
      <vt:lpstr>FortiGate 3600C</vt:lpstr>
      <vt:lpstr>FortiGate 3700D</vt:lpstr>
      <vt:lpstr>FortiGate 3810D</vt:lpstr>
      <vt:lpstr>FortiGate 3950B</vt:lpstr>
      <vt:lpstr>FortiGate 3950B Modules</vt:lpstr>
      <vt:lpstr>FortiGate 5000 Series</vt:lpstr>
      <vt:lpstr>Performance &amp; Resiliency </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FortiSwitch 5203B</vt:lpstr>
      <vt:lpstr>FortiGate-VM</vt:lpstr>
      <vt:lpstr>Transceivers &amp;  Breakout Cables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Supported Platform</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224B-POE</vt:lpstr>
      <vt:lpstr>FortiSwitch 224D-POE</vt:lpstr>
      <vt:lpstr>FortiSwitch 324B-POE</vt:lpstr>
      <vt:lpstr>FortiSwitch 348B</vt:lpstr>
      <vt:lpstr>FortiSwitch 448B</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FortiSandbox</vt:lpstr>
      <vt:lpstr>FortiSandbox Series </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 &amp; AscenLink</vt:lpstr>
      <vt:lpstr>FortiADC D-Series</vt:lpstr>
      <vt:lpstr>FortiBalancer / FortiADC Series</vt:lpstr>
      <vt:lpstr>AscenLink Series</vt:lpstr>
      <vt:lpstr>PowerPoint Presentation</vt:lpstr>
      <vt:lpstr>Introducing FortiCache</vt:lpstr>
      <vt:lpstr>FortiCache Series</vt:lpstr>
      <vt:lpstr>PowerPoint Presentation</vt:lpstr>
      <vt:lpstr>Introducing FortiDNS</vt:lpstr>
      <vt:lpstr>FortiDNS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PowerPoint Presentation</vt:lpstr>
      <vt:lpstr>Introducing FortiTap</vt:lpstr>
      <vt:lpstr>FortiTap Series</vt:lpstr>
      <vt:lpstr>PowerPoint Presentation</vt:lpstr>
      <vt:lpstr>Virtual Appliance Platforms</vt:lpstr>
      <vt:lpstr>Change Log</vt:lpstr>
    </vt:vector>
  </TitlesOfParts>
  <Company>Fortinet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Beau Crannell</dc:creator>
  <cp:lastModifiedBy>Robin Liao</cp:lastModifiedBy>
  <cp:revision>456</cp:revision>
  <cp:lastPrinted>2014-12-08T17:27:23Z</cp:lastPrinted>
  <dcterms:created xsi:type="dcterms:W3CDTF">2013-09-27T23:26:44Z</dcterms:created>
  <dcterms:modified xsi:type="dcterms:W3CDTF">2015-03-06T03:47:16Z</dcterms:modified>
</cp:coreProperties>
</file>